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1"/>
  </p:sldMasterIdLst>
  <p:notesMasterIdLst>
    <p:notesMasterId r:id="rId28"/>
  </p:notesMasterIdLst>
  <p:handoutMasterIdLst>
    <p:handoutMasterId r:id="rId29"/>
  </p:handoutMasterIdLst>
  <p:sldIdLst>
    <p:sldId id="1195" r:id="rId2"/>
    <p:sldId id="1216" r:id="rId3"/>
    <p:sldId id="1220" r:id="rId4"/>
    <p:sldId id="1221" r:id="rId5"/>
    <p:sldId id="1223" r:id="rId6"/>
    <p:sldId id="1224" r:id="rId7"/>
    <p:sldId id="1225" r:id="rId8"/>
    <p:sldId id="1226" r:id="rId9"/>
    <p:sldId id="1231" r:id="rId10"/>
    <p:sldId id="1228" r:id="rId11"/>
    <p:sldId id="1227" r:id="rId12"/>
    <p:sldId id="1229" r:id="rId13"/>
    <p:sldId id="1242" r:id="rId14"/>
    <p:sldId id="1237" r:id="rId15"/>
    <p:sldId id="1222" r:id="rId16"/>
    <p:sldId id="1236" r:id="rId17"/>
    <p:sldId id="1239" r:id="rId18"/>
    <p:sldId id="1240" r:id="rId19"/>
    <p:sldId id="1243" r:id="rId20"/>
    <p:sldId id="1232" r:id="rId21"/>
    <p:sldId id="1233" r:id="rId22"/>
    <p:sldId id="1234" r:id="rId23"/>
    <p:sldId id="1241" r:id="rId24"/>
    <p:sldId id="1245" r:id="rId25"/>
    <p:sldId id="1244" r:id="rId26"/>
    <p:sldId id="1219" r:id="rId27"/>
  </p:sldIdLst>
  <p:sldSz cx="9144000" cy="6858000" type="screen4x3"/>
  <p:notesSz cx="7035800" cy="9194800"/>
  <p:defaultTextStyle>
    <a:defPPr>
      <a:defRPr lang="en-US"/>
    </a:defPPr>
    <a:lvl1pPr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sz="3400" b="1"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sz="3400" b="1"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sz="3400" b="1"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sz="3400" b="1" kern="1200">
        <a:solidFill>
          <a:schemeClr val="tx1"/>
        </a:solidFill>
        <a:latin typeface="Arial" pitchFamily="-84" charset="0"/>
        <a:ea typeface="Arial" pitchFamily="-84" charset="0"/>
        <a:cs typeface="Arial" pitchFamily="-84" charset="0"/>
      </a:defRPr>
    </a:lvl9pPr>
  </p:defaultTextStyle>
  <p:extLst>
    <p:ext uri="{EFAFB233-063F-42B5-8137-9DF3F51BA10A}">
      <p15:sldGuideLst xmlns:p15="http://schemas.microsoft.com/office/powerpoint/2012/main">
        <p15:guide id="1" orient="horz" pos="1616">
          <p15:clr>
            <a:srgbClr val="A4A3A4"/>
          </p15:clr>
        </p15:guide>
        <p15:guide id="2" pos="778">
          <p15:clr>
            <a:srgbClr val="A4A3A4"/>
          </p15:clr>
        </p15:guide>
      </p15:sldGuideLst>
    </p:ext>
    <p:ext uri="{2D200454-40CA-4A62-9FC3-DE9A4176ACB9}">
      <p15:notesGuideLst xmlns:p15="http://schemas.microsoft.com/office/powerpoint/2012/main">
        <p15:guide id="1" orient="horz" pos="2896">
          <p15:clr>
            <a:srgbClr val="A4A3A4"/>
          </p15:clr>
        </p15:guide>
        <p15:guide id="2" pos="2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FA6"/>
    <a:srgbClr val="355876"/>
    <a:srgbClr val="000001"/>
    <a:srgbClr val="240489"/>
    <a:srgbClr val="348906"/>
    <a:srgbClr val="001424"/>
    <a:srgbClr val="5D5F5E"/>
    <a:srgbClr val="567895"/>
    <a:srgbClr val="62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0" autoAdjust="0"/>
    <p:restoredTop sz="95547" autoAdjust="0"/>
  </p:normalViewPr>
  <p:slideViewPr>
    <p:cSldViewPr snapToGrid="0" showGuides="1">
      <p:cViewPr varScale="1">
        <p:scale>
          <a:sx n="113" d="100"/>
          <a:sy n="113" d="100"/>
        </p:scale>
        <p:origin x="472" y="184"/>
      </p:cViewPr>
      <p:guideLst>
        <p:guide orient="horz" pos="1616"/>
        <p:guide pos="7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p:scale>
          <a:sx n="75" d="100"/>
          <a:sy n="75" d="100"/>
        </p:scale>
        <p:origin x="-4992" y="-1280"/>
      </p:cViewPr>
      <p:guideLst>
        <p:guide orient="horz" pos="2896"/>
        <p:guide pos="221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8780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eaLnBrk="0" hangingPunct="0">
              <a:lnSpc>
                <a:spcPct val="100000"/>
              </a:lnSpc>
              <a:defRPr sz="1200" b="0">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8780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eaLnBrk="0" hangingPunct="0">
              <a:defRPr sz="1200" b="0"/>
            </a:lvl1pPr>
          </a:lstStyle>
          <a:p>
            <a:fld id="{F4DEEF23-2811-4F41-924E-0DE039015246}" type="slidenum">
              <a:rPr lang="en-US"/>
              <a:pPr/>
              <a:t>‹#›</a:t>
            </a:fld>
            <a:endParaRPr lang="en-US"/>
          </a:p>
        </p:txBody>
      </p:sp>
    </p:spTree>
    <p:extLst>
      <p:ext uri="{BB962C8B-B14F-4D97-AF65-F5344CB8AC3E}">
        <p14:creationId xmlns:p14="http://schemas.microsoft.com/office/powerpoint/2010/main" val="405125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3"/>
          <p:cNvSpPr>
            <a:spLocks noGrp="1" noRot="1" noChangeAspect="1" noChangeArrowheads="1" noTextEdit="1"/>
          </p:cNvSpPr>
          <p:nvPr>
            <p:ph type="sldImg" idx="2"/>
          </p:nvPr>
        </p:nvSpPr>
        <p:spPr bwMode="auto">
          <a:xfrm>
            <a:off x="1173163" y="679450"/>
            <a:ext cx="4630737" cy="3473450"/>
          </a:xfrm>
          <a:prstGeom prst="rect">
            <a:avLst/>
          </a:prstGeom>
          <a:noFill/>
          <a:ln w="9525">
            <a:solidFill>
              <a:srgbClr val="000000"/>
            </a:solidFill>
            <a:miter lim="800000"/>
            <a:headEnd/>
            <a:tailEnd/>
          </a:ln>
        </p:spPr>
      </p:sp>
      <p:sp>
        <p:nvSpPr>
          <p:cNvPr id="8195" name="Rectangle 15"/>
          <p:cNvSpPr>
            <a:spLocks noChangeArrowheads="1"/>
          </p:cNvSpPr>
          <p:nvPr/>
        </p:nvSpPr>
        <p:spPr bwMode="auto">
          <a:xfrm>
            <a:off x="57150" y="8843963"/>
            <a:ext cx="6880225" cy="223837"/>
          </a:xfrm>
          <a:prstGeom prst="rect">
            <a:avLst/>
          </a:prstGeom>
          <a:noFill/>
          <a:ln w="9525">
            <a:noFill/>
            <a:miter lim="800000"/>
            <a:headEnd/>
            <a:tailEnd/>
          </a:ln>
        </p:spPr>
        <p:txBody>
          <a:bodyPr lIns="96814" tIns="50787" rIns="96814" bIns="50787">
            <a:prstTxWarp prst="textNoShape">
              <a:avLst/>
            </a:prstTxWarp>
            <a:spAutoFit/>
          </a:bodyPr>
          <a:lstStyle/>
          <a:p>
            <a:pPr defTabSz="619125" eaLnBrk="0" hangingPunct="0">
              <a:tabLst>
                <a:tab pos="2416175" algn="l"/>
                <a:tab pos="4889500" algn="l"/>
              </a:tabLst>
            </a:pPr>
            <a:r>
              <a:rPr lang="en-US" sz="800"/>
              <a:t>© 2002, Cisco Systems, Inc. </a:t>
            </a:r>
          </a:p>
        </p:txBody>
      </p:sp>
      <p:sp>
        <p:nvSpPr>
          <p:cNvPr id="8196" name="Line 16"/>
          <p:cNvSpPr>
            <a:spLocks noChangeShapeType="1"/>
          </p:cNvSpPr>
          <p:nvPr/>
        </p:nvSpPr>
        <p:spPr bwMode="auto">
          <a:xfrm>
            <a:off x="155575" y="8858250"/>
            <a:ext cx="6715125"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pPr eaLnBrk="0" hangingPunct="0">
              <a:lnSpc>
                <a:spcPct val="90000"/>
              </a:lnSpc>
              <a:defRPr/>
            </a:pPr>
            <a:endParaRPr lang="en-US" sz="3000">
              <a:latin typeface="Neurochrome" pitchFamily="2" charset="0"/>
              <a:ea typeface="+mn-ea"/>
              <a:cs typeface="+mn-cs"/>
            </a:endParaRPr>
          </a:p>
        </p:txBody>
      </p:sp>
      <p:sp>
        <p:nvSpPr>
          <p:cNvPr id="77841" name="Rectangle 17"/>
          <p:cNvSpPr>
            <a:spLocks noGrp="1" noChangeArrowheads="1"/>
          </p:cNvSpPr>
          <p:nvPr>
            <p:ph type="sldNum" sz="quarter" idx="5"/>
          </p:nvPr>
        </p:nvSpPr>
        <p:spPr bwMode="auto">
          <a:xfrm>
            <a:off x="5986463" y="8737600"/>
            <a:ext cx="822325" cy="290513"/>
          </a:xfrm>
          <a:prstGeom prst="rect">
            <a:avLst/>
          </a:prstGeom>
          <a:noFill/>
          <a:ln w="9525">
            <a:noFill/>
            <a:miter lim="800000"/>
            <a:headEnd/>
            <a:tailEnd/>
          </a:ln>
          <a:effectLst/>
        </p:spPr>
        <p:txBody>
          <a:bodyPr vert="horz" wrap="square" lIns="19045" tIns="0" rIns="19045" bIns="0" numCol="1" anchor="b" anchorCtr="0" compatLnSpc="1">
            <a:prstTxWarp prst="textNoShape">
              <a:avLst/>
            </a:prstTxWarp>
          </a:bodyPr>
          <a:lstStyle>
            <a:lvl1pPr algn="r" eaLnBrk="0" hangingPunct="0">
              <a:defRPr sz="800" b="0"/>
            </a:lvl1pPr>
          </a:lstStyle>
          <a:p>
            <a:fld id="{2C2F1268-DAA7-5B4A-BBED-1B1085CC18A8}" type="slidenum">
              <a:rPr lang="en-US"/>
              <a:pPr/>
              <a:t>‹#›</a:t>
            </a:fld>
            <a:endParaRPr lang="en-US"/>
          </a:p>
        </p:txBody>
      </p:sp>
      <p:sp>
        <p:nvSpPr>
          <p:cNvPr id="77842" name="Rectangle 18"/>
          <p:cNvSpPr>
            <a:spLocks noGrp="1" noChangeArrowheads="1"/>
          </p:cNvSpPr>
          <p:nvPr>
            <p:ph type="body" sz="quarter" idx="3"/>
          </p:nvPr>
        </p:nvSpPr>
        <p:spPr bwMode="auto">
          <a:xfrm>
            <a:off x="920750" y="4379913"/>
            <a:ext cx="5135563" cy="4152900"/>
          </a:xfrm>
          <a:prstGeom prst="rect">
            <a:avLst/>
          </a:prstGeom>
          <a:noFill/>
          <a:ln w="9525">
            <a:noFill/>
            <a:miter lim="800000"/>
            <a:headEnd/>
            <a:tailEnd/>
          </a:ln>
          <a:effectLst/>
        </p:spPr>
        <p:txBody>
          <a:bodyPr vert="horz" wrap="square" lIns="73025" tIns="36512" rIns="73025" bIns="3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964592667"/>
      </p:ext>
    </p:extLst>
  </p:cSld>
  <p:clrMap bg1="lt1" tx1="dk1" bg2="lt2" tx2="dk2" accent1="accent1" accent2="accent2" accent3="accent3" accent4="accent4" accent5="accent5" accent6="accent6" hlink="hlink" folHlink="folHlink"/>
  <p:notesStyle>
    <a:lvl1pPr marL="168275" indent="-168275"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1pPr>
    <a:lvl2pPr marL="5794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2pPr>
    <a:lvl3pPr marL="1027113" indent="-112713"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3pPr>
    <a:lvl4pPr marL="14938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4pPr>
    <a:lvl5pPr marL="1943100" indent="-114300"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7"/>
          <p:cNvSpPr>
            <a:spLocks noGrp="1" noChangeArrowheads="1"/>
          </p:cNvSpPr>
          <p:nvPr>
            <p:ph type="sldNum" sz="quarter" idx="5"/>
          </p:nvPr>
        </p:nvSpPr>
        <p:spPr>
          <a:noFill/>
        </p:spPr>
        <p:txBody>
          <a:bodyPr/>
          <a:lstStyle/>
          <a:p>
            <a:fld id="{EEDA7607-E85B-6646-B5C2-E7C9923C0710}" type="slidenum">
              <a:rPr lang="en-US"/>
              <a:pPr/>
              <a:t>1</a:t>
            </a:fld>
            <a:endParaRPr lang="en-US"/>
          </a:p>
        </p:txBody>
      </p:sp>
      <p:sp>
        <p:nvSpPr>
          <p:cNvPr id="9218" name="Rectangle 2"/>
          <p:cNvSpPr>
            <a:spLocks noGrp="1" noRot="1" noChangeAspect="1" noChangeArrowheads="1" noTextEdit="1"/>
          </p:cNvSpPr>
          <p:nvPr>
            <p:ph type="sldImg"/>
          </p:nvPr>
        </p:nvSpPr>
        <p:spPr>
          <a:xfrm>
            <a:off x="914400" y="242888"/>
            <a:ext cx="5264150" cy="3948112"/>
          </a:xfrm>
          <a:ln/>
        </p:spPr>
      </p:sp>
      <p:sp>
        <p:nvSpPr>
          <p:cNvPr id="9219" name="Rectangle 3"/>
          <p:cNvSpPr>
            <a:spLocks noGrp="1" noChangeArrowheads="1"/>
          </p:cNvSpPr>
          <p:nvPr>
            <p:ph type="body" idx="1"/>
          </p:nvPr>
        </p:nvSpPr>
        <p:spPr>
          <a:xfrm>
            <a:off x="404813" y="4330700"/>
            <a:ext cx="6143625" cy="4205288"/>
          </a:xfrm>
          <a:solidFill>
            <a:srgbClr val="FFFFFF"/>
          </a:solidFill>
          <a:ln>
            <a:solidFill>
              <a:srgbClr val="000000"/>
            </a:solidFill>
          </a:ln>
        </p:spPr>
        <p:txBody>
          <a:bodyPr lIns="91427" tIns="45713" rIns="91427" bIns="45713"/>
          <a:lstStyle/>
          <a:p>
            <a:pPr>
              <a:buNone/>
            </a:pPr>
            <a:endParaRPr lang="en-US" dirty="0">
              <a:latin typeface="Arial" pitchFamily="-84" charset="0"/>
              <a:ea typeface="ＭＳ Ｐゴシック" pitchFamily="-84" charset="-128"/>
            </a:endParaRPr>
          </a:p>
        </p:txBody>
      </p:sp>
    </p:spTree>
    <p:extLst>
      <p:ext uri="{BB962C8B-B14F-4D97-AF65-F5344CB8AC3E}">
        <p14:creationId xmlns:p14="http://schemas.microsoft.com/office/powerpoint/2010/main" val="316775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Ever-changing nature of the DXCC program.</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12</a:t>
            </a:fld>
            <a:endParaRPr lang="en-US"/>
          </a:p>
        </p:txBody>
      </p:sp>
    </p:spTree>
    <p:extLst>
      <p:ext uri="{BB962C8B-B14F-4D97-AF65-F5344CB8AC3E}">
        <p14:creationId xmlns:p14="http://schemas.microsoft.com/office/powerpoint/2010/main" val="114370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13</a:t>
            </a:fld>
            <a:endParaRPr lang="en-US"/>
          </a:p>
        </p:txBody>
      </p:sp>
    </p:spTree>
    <p:extLst>
      <p:ext uri="{BB962C8B-B14F-4D97-AF65-F5344CB8AC3E}">
        <p14:creationId xmlns:p14="http://schemas.microsoft.com/office/powerpoint/2010/main" val="34872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14</a:t>
            </a:fld>
            <a:endParaRPr lang="en-US"/>
          </a:p>
        </p:txBody>
      </p:sp>
    </p:spTree>
    <p:extLst>
      <p:ext uri="{BB962C8B-B14F-4D97-AF65-F5344CB8AC3E}">
        <p14:creationId xmlns:p14="http://schemas.microsoft.com/office/powerpoint/2010/main" val="163173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15</a:t>
            </a:fld>
            <a:endParaRPr lang="en-US"/>
          </a:p>
        </p:txBody>
      </p:sp>
    </p:spTree>
    <p:extLst>
      <p:ext uri="{BB962C8B-B14F-4D97-AF65-F5344CB8AC3E}">
        <p14:creationId xmlns:p14="http://schemas.microsoft.com/office/powerpoint/2010/main" val="32426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pages</a:t>
            </a:r>
          </a:p>
          <a:p>
            <a:r>
              <a:rPr lang="en-US" dirty="0" smtClean="0"/>
              <a:t>Maritime mobile</a:t>
            </a:r>
          </a:p>
          <a:p>
            <a:r>
              <a:rPr lang="en-US" dirty="0" smtClean="0"/>
              <a:t>Stage EVERYTHING   </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16</a:t>
            </a:fld>
            <a:endParaRPr lang="en-US"/>
          </a:p>
        </p:txBody>
      </p:sp>
    </p:spTree>
    <p:extLst>
      <p:ext uri="{BB962C8B-B14F-4D97-AF65-F5344CB8AC3E}">
        <p14:creationId xmlns:p14="http://schemas.microsoft.com/office/powerpoint/2010/main" val="18934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pages</a:t>
            </a:r>
          </a:p>
          <a:p>
            <a:r>
              <a:rPr lang="en-US" dirty="0" smtClean="0"/>
              <a:t>2 team members twice</a:t>
            </a:r>
            <a:r>
              <a:rPr lang="en-US" baseline="0" dirty="0" smtClean="0"/>
              <a:t> the work, 3 team members 3X the work</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17</a:t>
            </a:fld>
            <a:endParaRPr lang="en-US"/>
          </a:p>
        </p:txBody>
      </p:sp>
    </p:spTree>
    <p:extLst>
      <p:ext uri="{BB962C8B-B14F-4D97-AF65-F5344CB8AC3E}">
        <p14:creationId xmlns:p14="http://schemas.microsoft.com/office/powerpoint/2010/main" val="185795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18</a:t>
            </a:fld>
            <a:endParaRPr lang="en-US"/>
          </a:p>
        </p:txBody>
      </p:sp>
    </p:spTree>
    <p:extLst>
      <p:ext uri="{BB962C8B-B14F-4D97-AF65-F5344CB8AC3E}">
        <p14:creationId xmlns:p14="http://schemas.microsoft.com/office/powerpoint/2010/main" val="185905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N1MM donor names.</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19</a:t>
            </a:fld>
            <a:endParaRPr lang="en-US"/>
          </a:p>
        </p:txBody>
      </p:sp>
    </p:spTree>
    <p:extLst>
      <p:ext uri="{BB962C8B-B14F-4D97-AF65-F5344CB8AC3E}">
        <p14:creationId xmlns:p14="http://schemas.microsoft.com/office/powerpoint/2010/main" val="106023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pileups.</a:t>
            </a:r>
          </a:p>
          <a:p>
            <a:r>
              <a:rPr lang="en-US" baseline="0" dirty="0" smtClean="0"/>
              <a:t>Listen to pileups</a:t>
            </a:r>
          </a:p>
          <a:p>
            <a:r>
              <a:rPr lang="en-US" baseline="0" dirty="0" smtClean="0"/>
              <a:t>YouTube videos</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20</a:t>
            </a:fld>
            <a:endParaRPr lang="en-US"/>
          </a:p>
        </p:txBody>
      </p:sp>
    </p:spTree>
    <p:extLst>
      <p:ext uri="{BB962C8B-B14F-4D97-AF65-F5344CB8AC3E}">
        <p14:creationId xmlns:p14="http://schemas.microsoft.com/office/powerpoint/2010/main" val="63725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want the pileup guessing. You want those that listen to be rewarded.</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21</a:t>
            </a:fld>
            <a:endParaRPr lang="en-US"/>
          </a:p>
        </p:txBody>
      </p:sp>
    </p:spTree>
    <p:extLst>
      <p:ext uri="{BB962C8B-B14F-4D97-AF65-F5344CB8AC3E}">
        <p14:creationId xmlns:p14="http://schemas.microsoft.com/office/powerpoint/2010/main" val="21939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a:t>
            </a:fld>
            <a:endParaRPr lang="en-US"/>
          </a:p>
        </p:txBody>
      </p:sp>
    </p:spTree>
    <p:extLst>
      <p:ext uri="{BB962C8B-B14F-4D97-AF65-F5344CB8AC3E}">
        <p14:creationId xmlns:p14="http://schemas.microsoft.com/office/powerpoint/2010/main" val="47249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a:t>
            </a:r>
            <a:r>
              <a:rPr lang="en-US" baseline="0" dirty="0" smtClean="0"/>
              <a:t> - VK4...</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22</a:t>
            </a:fld>
            <a:endParaRPr lang="en-US"/>
          </a:p>
        </p:txBody>
      </p:sp>
    </p:spTree>
    <p:extLst>
      <p:ext uri="{BB962C8B-B14F-4D97-AF65-F5344CB8AC3E}">
        <p14:creationId xmlns:p14="http://schemas.microsoft.com/office/powerpoint/2010/main" val="32799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Wayne</a:t>
            </a:r>
            <a:r>
              <a:rPr lang="en-US" baseline="0" dirty="0" smtClean="0"/>
              <a:t> will cover in more depth</a:t>
            </a:r>
          </a:p>
          <a:p>
            <a:r>
              <a:rPr lang="en-US" baseline="0" dirty="0" smtClean="0"/>
              <a:t>Most QRM is not deliberate. </a:t>
            </a:r>
          </a:p>
          <a:p>
            <a:r>
              <a:rPr lang="en-US" baseline="0" dirty="0" smtClean="0"/>
              <a:t>EU only, then taking JT1</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23</a:t>
            </a:fld>
            <a:endParaRPr lang="en-US"/>
          </a:p>
        </p:txBody>
      </p:sp>
    </p:spTree>
    <p:extLst>
      <p:ext uri="{BB962C8B-B14F-4D97-AF65-F5344CB8AC3E}">
        <p14:creationId xmlns:p14="http://schemas.microsoft.com/office/powerpoint/2010/main" val="84887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Wayne</a:t>
            </a:r>
            <a:r>
              <a:rPr lang="en-US" baseline="0" dirty="0" smtClean="0"/>
              <a:t> will cover in more depth </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24</a:t>
            </a:fld>
            <a:endParaRPr lang="en-US"/>
          </a:p>
        </p:txBody>
      </p:sp>
    </p:spTree>
    <p:extLst>
      <p:ext uri="{BB962C8B-B14F-4D97-AF65-F5344CB8AC3E}">
        <p14:creationId xmlns:p14="http://schemas.microsoft.com/office/powerpoint/2010/main" val="106671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25</a:t>
            </a:fld>
            <a:endParaRPr lang="en-US"/>
          </a:p>
        </p:txBody>
      </p:sp>
    </p:spTree>
    <p:extLst>
      <p:ext uri="{BB962C8B-B14F-4D97-AF65-F5344CB8AC3E}">
        <p14:creationId xmlns:p14="http://schemas.microsoft.com/office/powerpoint/2010/main" val="209343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4</a:t>
            </a:fld>
            <a:endParaRPr lang="en-US"/>
          </a:p>
        </p:txBody>
      </p:sp>
    </p:spTree>
    <p:extLst>
      <p:ext uri="{BB962C8B-B14F-4D97-AF65-F5344CB8AC3E}">
        <p14:creationId xmlns:p14="http://schemas.microsoft.com/office/powerpoint/2010/main" val="37379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 sunspot in 24 years</a:t>
            </a:r>
          </a:p>
        </p:txBody>
      </p:sp>
      <p:sp>
        <p:nvSpPr>
          <p:cNvPr id="4" name="Slide Number Placeholder 3"/>
          <p:cNvSpPr>
            <a:spLocks noGrp="1"/>
          </p:cNvSpPr>
          <p:nvPr>
            <p:ph type="sldNum" sz="quarter" idx="10"/>
          </p:nvPr>
        </p:nvSpPr>
        <p:spPr/>
        <p:txBody>
          <a:bodyPr/>
          <a:lstStyle/>
          <a:p>
            <a:fld id="{2C2F1268-DAA7-5B4A-BBED-1B1085CC18A8}" type="slidenum">
              <a:rPr lang="en-US" smtClean="0"/>
              <a:pPr/>
              <a:t>6</a:t>
            </a:fld>
            <a:endParaRPr lang="en-US"/>
          </a:p>
        </p:txBody>
      </p:sp>
    </p:spTree>
    <p:extLst>
      <p:ext uri="{BB962C8B-B14F-4D97-AF65-F5344CB8AC3E}">
        <p14:creationId xmlns:p14="http://schemas.microsoft.com/office/powerpoint/2010/main" val="14059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7</a:t>
            </a:fld>
            <a:endParaRPr lang="en-US"/>
          </a:p>
        </p:txBody>
      </p:sp>
    </p:spTree>
    <p:extLst>
      <p:ext uri="{BB962C8B-B14F-4D97-AF65-F5344CB8AC3E}">
        <p14:creationId xmlns:p14="http://schemas.microsoft.com/office/powerpoint/2010/main" val="33135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vast majority</a:t>
            </a:r>
            <a:r>
              <a:rPr lang="en-US" baseline="0" dirty="0" smtClean="0"/>
              <a:t> of our budget was the charter vessel</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8</a:t>
            </a:fld>
            <a:endParaRPr lang="en-US"/>
          </a:p>
        </p:txBody>
      </p:sp>
    </p:spTree>
    <p:extLst>
      <p:ext uri="{BB962C8B-B14F-4D97-AF65-F5344CB8AC3E}">
        <p14:creationId xmlns:p14="http://schemas.microsoft.com/office/powerpoint/2010/main" val="114762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9</a:t>
            </a:fld>
            <a:endParaRPr lang="en-US"/>
          </a:p>
        </p:txBody>
      </p:sp>
    </p:spTree>
    <p:extLst>
      <p:ext uri="{BB962C8B-B14F-4D97-AF65-F5344CB8AC3E}">
        <p14:creationId xmlns:p14="http://schemas.microsoft.com/office/powerpoint/2010/main" val="184447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Marathon, etc.</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10</a:t>
            </a:fld>
            <a:endParaRPr lang="en-US"/>
          </a:p>
        </p:txBody>
      </p:sp>
    </p:spTree>
    <p:extLst>
      <p:ext uri="{BB962C8B-B14F-4D97-AF65-F5344CB8AC3E}">
        <p14:creationId xmlns:p14="http://schemas.microsoft.com/office/powerpoint/2010/main" val="35759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11</a:t>
            </a:fld>
            <a:endParaRPr lang="en-US"/>
          </a:p>
        </p:txBody>
      </p:sp>
    </p:spTree>
    <p:extLst>
      <p:ext uri="{BB962C8B-B14F-4D97-AF65-F5344CB8AC3E}">
        <p14:creationId xmlns:p14="http://schemas.microsoft.com/office/powerpoint/2010/main" val="32391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235075" y="1854200"/>
            <a:ext cx="6718300" cy="4356100"/>
          </a:xfrm>
        </p:spPr>
        <p:txBody>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355876">
            <a:alpha val="80000"/>
          </a:srgbClr>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3_Blank">
    <p:bg>
      <p:bgPr>
        <a:gradFill flip="none" rotWithShape="1">
          <a:gsLst>
            <a:gs pos="4000">
              <a:srgbClr val="355876">
                <a:alpha val="80000"/>
              </a:srgbClr>
            </a:gs>
            <a:gs pos="95000">
              <a:srgbClr val="FFFFFF">
                <a:alpha val="80000"/>
              </a:srgbClr>
            </a:gs>
          </a:gsLst>
          <a:lin ang="16200000" scaled="0"/>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bg>
      <p:bgPr>
        <a:gradFill flip="none" rotWithShape="1">
          <a:gsLst>
            <a:gs pos="0">
              <a:srgbClr val="355876">
                <a:alpha val="80000"/>
                <a:lumMod val="60000"/>
                <a:lumOff val="40000"/>
              </a:srgbClr>
            </a:gs>
            <a:gs pos="51000">
              <a:srgbClr val="FFFFFF">
                <a:alpha val="93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userDrawn="1"/>
        </p:nvSpPr>
        <p:spPr>
          <a:xfrm>
            <a:off x="1783081" y="431801"/>
            <a:ext cx="5867399" cy="461665"/>
          </a:xfrm>
          <a:prstGeom prst="rect">
            <a:avLst/>
          </a:prstGeom>
          <a:noFill/>
        </p:spPr>
        <p:txBody>
          <a:bodyPr wrap="square" rtlCol="0">
            <a:spAutoFit/>
          </a:bodyPr>
          <a:lstStyle/>
          <a:p>
            <a:r>
              <a:rPr lang="en-US" sz="2400" b="0" i="1" dirty="0" smtClean="0">
                <a:latin typeface="Times New Roman" panose="02020603050405020304" pitchFamily="18" charset="0"/>
                <a:cs typeface="Times New Roman" panose="02020603050405020304" pitchFamily="18" charset="0"/>
              </a:rPr>
              <a:t>The</a:t>
            </a:r>
            <a:r>
              <a:rPr lang="en-US" sz="2400" b="0" i="1" baseline="0" dirty="0" smtClean="0">
                <a:latin typeface="Times New Roman" panose="02020603050405020304" pitchFamily="18" charset="0"/>
                <a:cs typeface="Times New Roman" panose="02020603050405020304" pitchFamily="18" charset="0"/>
              </a:rPr>
              <a:t> DX Chase: It Takes Two to Tango</a:t>
            </a:r>
            <a:endParaRPr lang="en-US" sz="2400" b="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bg>
      <p:bgPr>
        <a:gradFill flip="none" rotWithShape="1">
          <a:gsLst>
            <a:gs pos="0">
              <a:srgbClr val="355876">
                <a:alpha val="80000"/>
                <a:lumMod val="60000"/>
                <a:lumOff val="40000"/>
              </a:srgbClr>
            </a:gs>
            <a:gs pos="51000">
              <a:srgbClr val="FFFFFF">
                <a:alpha val="93000"/>
              </a:srgbClr>
            </a:gs>
          </a:gsLst>
          <a:lin ang="5400000" scaled="1"/>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459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3175" y="1033462"/>
            <a:ext cx="9147175" cy="242888"/>
          </a:xfrm>
          <a:custGeom>
            <a:avLst/>
            <a:gdLst>
              <a:gd name="T0" fmla="*/ 0 w 5762"/>
              <a:gd name="T1" fmla="*/ 153 h 153"/>
              <a:gd name="T2" fmla="*/ 0 w 5762"/>
              <a:gd name="T3" fmla="*/ 72 h 153"/>
              <a:gd name="T4" fmla="*/ 3846 w 5762"/>
              <a:gd name="T5" fmla="*/ 71 h 153"/>
              <a:gd name="T6" fmla="*/ 3913 w 5762"/>
              <a:gd name="T7" fmla="*/ 0 h 153"/>
              <a:gd name="T8" fmla="*/ 5762 w 5762"/>
              <a:gd name="T9" fmla="*/ 0 h 153"/>
              <a:gd name="T10" fmla="*/ 5761 w 5762"/>
              <a:gd name="T11" fmla="*/ 153 h 153"/>
              <a:gd name="T12" fmla="*/ 0 w 5762"/>
              <a:gd name="T13" fmla="*/ 153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2" h="153">
                <a:moveTo>
                  <a:pt x="0" y="153"/>
                </a:moveTo>
                <a:lnTo>
                  <a:pt x="0" y="72"/>
                </a:lnTo>
                <a:lnTo>
                  <a:pt x="3846" y="71"/>
                </a:lnTo>
                <a:lnTo>
                  <a:pt x="3913" y="0"/>
                </a:lnTo>
                <a:lnTo>
                  <a:pt x="5762" y="0"/>
                </a:lnTo>
                <a:lnTo>
                  <a:pt x="5761" y="153"/>
                </a:lnTo>
                <a:lnTo>
                  <a:pt x="0" y="153"/>
                </a:lnTo>
                <a:close/>
              </a:path>
            </a:pathLst>
          </a:custGeom>
          <a:solidFill>
            <a:srgbClr val="567895"/>
          </a:solidFill>
          <a:ln w="9525" cap="flat" cmpd="sng">
            <a:noFill/>
            <a:prstDash val="solid"/>
            <a:round/>
            <a:headEnd/>
            <a:tailEnd/>
          </a:ln>
        </p:spPr>
        <p:txBody>
          <a:bodyPr lIns="73025" tIns="36512" rIns="73025" bIns="36512">
            <a:prstTxWarp prst="textNoShape">
              <a:avLst/>
            </a:prstTxWarp>
          </a:bodyPr>
          <a:lstStyle/>
          <a:p>
            <a:pPr eaLnBrk="0" hangingPunct="0">
              <a:lnSpc>
                <a:spcPct val="90000"/>
              </a:lnSpc>
              <a:defRPr/>
            </a:pPr>
            <a:r>
              <a:rPr lang="en-US" sz="3000" dirty="0" smtClean="0">
                <a:latin typeface="Neurochrome" pitchFamily="2" charset="0"/>
                <a:ea typeface="+mn-ea"/>
                <a:cs typeface="+mn-cs"/>
              </a:rPr>
              <a:t>                                                                                 </a:t>
            </a:r>
            <a:endParaRPr lang="en-US" sz="3000" dirty="0">
              <a:latin typeface="Neurochrome" pitchFamily="2" charset="0"/>
              <a:ea typeface="+mn-ea"/>
              <a:cs typeface="+mn-cs"/>
            </a:endParaRPr>
          </a:p>
        </p:txBody>
      </p:sp>
      <p:sp>
        <p:nvSpPr>
          <p:cNvPr id="12" name="Rectangle 11"/>
          <p:cNvSpPr/>
          <p:nvPr/>
        </p:nvSpPr>
        <p:spPr>
          <a:xfrm>
            <a:off x="6302375" y="996950"/>
            <a:ext cx="2513013" cy="286232"/>
          </a:xfrm>
          <a:prstGeom prst="rect">
            <a:avLst/>
          </a:prstGeom>
        </p:spPr>
        <p:txBody>
          <a:bodyPr>
            <a:prstTxWarp prst="textNoShape">
              <a:avLst/>
            </a:prstTxWarp>
            <a:spAutoFit/>
          </a:bodyPr>
          <a:lstStyle/>
          <a:p>
            <a:pPr eaLnBrk="0" hangingPunct="0">
              <a:lnSpc>
                <a:spcPct val="90000"/>
              </a:lnSpc>
            </a:pPr>
            <a:r>
              <a:rPr lang="en-US" sz="1400" b="0" dirty="0" smtClean="0">
                <a:solidFill>
                  <a:schemeClr val="bg1"/>
                </a:solidFill>
              </a:rPr>
              <a:t>DXUniversity – Visalia 2016</a:t>
            </a:r>
            <a:endParaRPr lang="en-US" sz="1400" b="0" dirty="0">
              <a:solidFill>
                <a:schemeClr val="bg1"/>
              </a:solidFill>
            </a:endParaRPr>
          </a:p>
        </p:txBody>
      </p:sp>
      <p:sp>
        <p:nvSpPr>
          <p:cNvPr id="3078" name="Rectangle 4"/>
          <p:cNvSpPr>
            <a:spLocks noGrp="1" noChangeArrowheads="1"/>
          </p:cNvSpPr>
          <p:nvPr>
            <p:ph type="title"/>
          </p:nvPr>
        </p:nvSpPr>
        <p:spPr bwMode="auto">
          <a:xfrm>
            <a:off x="1355725" y="196850"/>
            <a:ext cx="6824663" cy="750888"/>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a:t>Click to edit slide title</a:t>
            </a:r>
          </a:p>
        </p:txBody>
      </p:sp>
      <p:sp>
        <p:nvSpPr>
          <p:cNvPr id="3079" name="Rectangle 5"/>
          <p:cNvSpPr>
            <a:spLocks noGrp="1" noChangeArrowheads="1"/>
          </p:cNvSpPr>
          <p:nvPr>
            <p:ph type="body" idx="1"/>
          </p:nvPr>
        </p:nvSpPr>
        <p:spPr bwMode="auto">
          <a:xfrm>
            <a:off x="1320800" y="1720850"/>
            <a:ext cx="7219950"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dirty="0"/>
              <a:t>Body </a:t>
            </a:r>
            <a:r>
              <a:rPr lang="en-US" dirty="0" smtClean="0"/>
              <a:t>Text</a:t>
            </a:r>
          </a:p>
          <a:p>
            <a:pPr lvl="0"/>
            <a:r>
              <a:rPr lang="en-US" dirty="0" smtClean="0"/>
              <a:t>		Second Level</a:t>
            </a:r>
          </a:p>
          <a:p>
            <a:pPr lvl="0"/>
            <a:r>
              <a:rPr lang="en-US" dirty="0" smtClean="0"/>
              <a:t>			Third Level</a:t>
            </a:r>
          </a:p>
          <a:p>
            <a:pPr lvl="0"/>
            <a:r>
              <a:rPr lang="en-US" dirty="0" smtClean="0"/>
              <a:t>				Fourth Level</a:t>
            </a:r>
          </a:p>
          <a:p>
            <a:pPr lvl="0"/>
            <a:r>
              <a:rPr lang="en-US" dirty="0" smtClean="0"/>
              <a:t>					Fifth </a:t>
            </a:r>
            <a:r>
              <a:rPr lang="en-US" dirty="0"/>
              <a:t>Level</a:t>
            </a:r>
          </a:p>
        </p:txBody>
      </p:sp>
      <p:pic>
        <p:nvPicPr>
          <p:cNvPr id="3082" name="Picture 13" descr="Iconic column redone.png"/>
          <p:cNvPicPr>
            <a:picLocks noChangeAspect="1"/>
          </p:cNvPicPr>
          <p:nvPr/>
        </p:nvPicPr>
        <p:blipFill>
          <a:blip r:embed="rId10"/>
          <a:srcRect/>
          <a:stretch>
            <a:fillRect/>
          </a:stretch>
        </p:blipFill>
        <p:spPr bwMode="auto">
          <a:xfrm>
            <a:off x="212725" y="122238"/>
            <a:ext cx="1038225" cy="992187"/>
          </a:xfrm>
          <a:prstGeom prst="rect">
            <a:avLst/>
          </a:prstGeom>
          <a:noFill/>
          <a:ln w="9525">
            <a:noFill/>
            <a:miter lim="800000"/>
            <a:headEnd/>
            <a:tailEnd/>
          </a:ln>
        </p:spPr>
      </p:pic>
      <p:sp>
        <p:nvSpPr>
          <p:cNvPr id="16" name="Rectangle 15">
            <a:hlinkClick r:id="" action="ppaction://noaction"/>
          </p:cNvPr>
          <p:cNvSpPr>
            <a:spLocks noChangeArrowheads="1"/>
          </p:cNvSpPr>
          <p:nvPr userDrawn="1"/>
        </p:nvSpPr>
        <p:spPr bwMode="auto">
          <a:xfrm>
            <a:off x="63881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7" name="Rectangle 16">
            <a:hlinkClick r:id="" action="ppaction://noaction"/>
          </p:cNvPr>
          <p:cNvSpPr>
            <a:spLocks noChangeArrowheads="1"/>
          </p:cNvSpPr>
          <p:nvPr userDrawn="1"/>
        </p:nvSpPr>
        <p:spPr bwMode="auto">
          <a:xfrm>
            <a:off x="75184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8" name="Rectangle 17">
            <a:hlinkClick r:id="" action="ppaction://noaction"/>
          </p:cNvPr>
          <p:cNvSpPr>
            <a:spLocks noChangeArrowheads="1"/>
          </p:cNvSpPr>
          <p:nvPr userDrawn="1"/>
        </p:nvSpPr>
        <p:spPr bwMode="auto">
          <a:xfrm>
            <a:off x="7988300" y="1016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9" name="Rectangle 18">
            <a:hlinkClick r:id="" action="ppaction://noaction"/>
          </p:cNvPr>
          <p:cNvSpPr>
            <a:spLocks noChangeArrowheads="1"/>
          </p:cNvSpPr>
          <p:nvPr userDrawn="1"/>
        </p:nvSpPr>
        <p:spPr bwMode="auto">
          <a:xfrm>
            <a:off x="279400" y="1651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98" r:id="rId1"/>
    <p:sldLayoutId id="2147483789" r:id="rId2"/>
    <p:sldLayoutId id="2147483791" r:id="rId3"/>
    <p:sldLayoutId id="2147483792" r:id="rId4"/>
    <p:sldLayoutId id="2147483799" r:id="rId5"/>
    <p:sldLayoutId id="2147483801" r:id="rId6"/>
    <p:sldLayoutId id="2147483851" r:id="rId7"/>
    <p:sldLayoutId id="2147483838" r:id="rId8"/>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p:titleStyle>
    <p:bodyStyle>
      <a:lvl1pPr marL="236538" indent="-236538" algn="l" defTabSz="814388" rtl="0" eaLnBrk="0" fontAlgn="base" hangingPunct="0">
        <a:lnSpc>
          <a:spcPct val="95000"/>
        </a:lnSpc>
        <a:spcBef>
          <a:spcPct val="50000"/>
        </a:spcBef>
        <a:spcAft>
          <a:spcPct val="0"/>
        </a:spcAft>
        <a:buClr>
          <a:schemeClr val="accent1"/>
        </a:buClr>
        <a:buSzPct val="100000"/>
        <a:buFontTx/>
        <a:buNone/>
        <a:defRPr sz="3200" b="1">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2pPr>
      <a:lvl3pPr marL="914400"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3pPr>
      <a:lvl4pPr marL="125412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4pPr>
      <a:lvl5pPr marL="1604963" indent="223838"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5pPr>
      <a:lvl6pPr marL="2062163" indent="223838" algn="l" defTabSz="814388" rtl="0" eaLnBrk="0" fontAlgn="base" hangingPunct="0">
        <a:lnSpc>
          <a:spcPct val="95000"/>
        </a:lnSpc>
        <a:spcBef>
          <a:spcPct val="50000"/>
        </a:spcBef>
        <a:spcAft>
          <a:spcPct val="0"/>
        </a:spcAft>
        <a:defRPr sz="2000" b="1">
          <a:solidFill>
            <a:schemeClr val="tx1"/>
          </a:solidFill>
          <a:latin typeface="+mn-lt"/>
          <a:ea typeface="+mn-ea"/>
        </a:defRPr>
      </a:lvl6pPr>
      <a:lvl7pPr marL="2519363" indent="223838" algn="l" defTabSz="814388" rtl="0" eaLnBrk="0" fontAlgn="base" hangingPunct="0">
        <a:lnSpc>
          <a:spcPct val="95000"/>
        </a:lnSpc>
        <a:spcBef>
          <a:spcPct val="50000"/>
        </a:spcBef>
        <a:spcAft>
          <a:spcPct val="0"/>
        </a:spcAft>
        <a:defRPr sz="2000" b="1">
          <a:solidFill>
            <a:schemeClr val="tx1"/>
          </a:solidFill>
          <a:latin typeface="+mn-lt"/>
          <a:ea typeface="+mn-ea"/>
        </a:defRPr>
      </a:lvl7pPr>
      <a:lvl8pPr marL="2976563" indent="223838" algn="l" defTabSz="814388" rtl="0" eaLnBrk="0" fontAlgn="base" hangingPunct="0">
        <a:lnSpc>
          <a:spcPct val="95000"/>
        </a:lnSpc>
        <a:spcBef>
          <a:spcPct val="50000"/>
        </a:spcBef>
        <a:spcAft>
          <a:spcPct val="0"/>
        </a:spcAft>
        <a:defRPr sz="2000" b="1">
          <a:solidFill>
            <a:schemeClr val="tx1"/>
          </a:solidFill>
          <a:latin typeface="+mn-lt"/>
          <a:ea typeface="+mn-ea"/>
        </a:defRPr>
      </a:lvl8pPr>
      <a:lvl9pPr marL="3433763" indent="223838" algn="l" defTabSz="814388" rtl="0" eaLnBrk="0" fontAlgn="base" hangingPunct="0">
        <a:lnSpc>
          <a:spcPct val="95000"/>
        </a:lnSpc>
        <a:spcBef>
          <a:spcPct val="50000"/>
        </a:spcBef>
        <a:spcAft>
          <a:spcPct val="0"/>
        </a:spcAft>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55876">
            <a:alpha val="82000"/>
          </a:srgbClr>
        </a:solidFill>
        <a:effectLst/>
      </p:bgPr>
    </p:bg>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550332" y="346069"/>
            <a:ext cx="8058680" cy="6094942"/>
          </a:xfrm>
          <a:prstGeom prst="roundRect">
            <a:avLst>
              <a:gd name="adj" fmla="val 16667"/>
            </a:avLst>
          </a:prstGeom>
          <a:solidFill>
            <a:srgbClr val="567895"/>
          </a:solidFill>
          <a:ln w="9525">
            <a:solidFill>
              <a:srgbClr val="4A7EBB"/>
            </a:solidFill>
            <a:round/>
            <a:headEnd/>
            <a:tailEnd/>
          </a:ln>
          <a:effectLst>
            <a:glow rad="228600">
              <a:srgbClr val="355876"/>
            </a:glow>
            <a:outerShdw blurRad="63500" dist="23000" dir="5400000" rotWithShape="0">
              <a:srgbClr val="000000">
                <a:alpha val="34999"/>
              </a:srgbClr>
            </a:outerShdw>
            <a:softEdge rad="635000"/>
          </a:effectLst>
        </p:spPr>
        <p:txBody>
          <a:bodyPr anchor="ctr">
            <a:prstTxWarp prst="textNoShape">
              <a:avLst/>
            </a:prstTxWarp>
          </a:bodyPr>
          <a:lstStyle/>
          <a:p>
            <a:pPr algn="ctr" eaLnBrk="0" hangingPunct="0">
              <a:lnSpc>
                <a:spcPct val="90000"/>
              </a:lnSpc>
              <a:defRPr/>
            </a:pPr>
            <a:endParaRPr lang="en-US" sz="3000">
              <a:solidFill>
                <a:schemeClr val="lt1"/>
              </a:solidFill>
              <a:latin typeface="+mn-lt"/>
              <a:ea typeface="+mn-ea"/>
              <a:cs typeface="+mn-cs"/>
            </a:endParaRPr>
          </a:p>
        </p:txBody>
      </p:sp>
      <p:sp>
        <p:nvSpPr>
          <p:cNvPr id="9" name="Rounded Rectangle 8"/>
          <p:cNvSpPr>
            <a:spLocks noChangeArrowheads="1"/>
          </p:cNvSpPr>
          <p:nvPr/>
        </p:nvSpPr>
        <p:spPr bwMode="auto">
          <a:xfrm>
            <a:off x="588528" y="494810"/>
            <a:ext cx="7694613" cy="5776912"/>
          </a:xfrm>
          <a:prstGeom prst="roundRect">
            <a:avLst>
              <a:gd name="adj" fmla="val 16667"/>
            </a:avLst>
          </a:prstGeom>
          <a:solidFill>
            <a:schemeClr val="bg1"/>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eaLnBrk="0" hangingPunct="0">
              <a:lnSpc>
                <a:spcPct val="90000"/>
              </a:lnSpc>
              <a:defRPr/>
            </a:pPr>
            <a:endParaRPr lang="en-US" sz="3000" dirty="0">
              <a:solidFill>
                <a:schemeClr val="lt1"/>
              </a:solidFill>
              <a:latin typeface="+mn-lt"/>
              <a:ea typeface="+mn-ea"/>
              <a:cs typeface="+mn-cs"/>
            </a:endParaRPr>
          </a:p>
        </p:txBody>
      </p:sp>
      <p:pic>
        <p:nvPicPr>
          <p:cNvPr id="8195" name="Picture 30" descr="Iconic column redone.png"/>
          <p:cNvPicPr>
            <a:picLocks noChangeAspect="1"/>
          </p:cNvPicPr>
          <p:nvPr/>
        </p:nvPicPr>
        <p:blipFill>
          <a:blip r:embed="rId3"/>
          <a:srcRect/>
          <a:stretch>
            <a:fillRect/>
          </a:stretch>
        </p:blipFill>
        <p:spPr bwMode="auto">
          <a:xfrm>
            <a:off x="3587750" y="1321852"/>
            <a:ext cx="1965325" cy="1876425"/>
          </a:xfrm>
          <a:prstGeom prst="rect">
            <a:avLst/>
          </a:prstGeom>
          <a:noFill/>
          <a:ln w="9525">
            <a:noFill/>
            <a:miter lim="800000"/>
            <a:headEnd/>
            <a:tailEnd/>
          </a:ln>
        </p:spPr>
      </p:pic>
      <p:grpSp>
        <p:nvGrpSpPr>
          <p:cNvPr id="2" name="Group 9"/>
          <p:cNvGrpSpPr>
            <a:grpSpLocks/>
          </p:cNvGrpSpPr>
          <p:nvPr/>
        </p:nvGrpSpPr>
        <p:grpSpPr bwMode="auto">
          <a:xfrm>
            <a:off x="1322388" y="3649572"/>
            <a:ext cx="6475412" cy="946150"/>
            <a:chOff x="1322086" y="3071135"/>
            <a:chExt cx="6475103" cy="947367"/>
          </a:xfrm>
        </p:grpSpPr>
        <p:sp>
          <p:nvSpPr>
            <p:cNvPr id="36" name="Rectangle 35"/>
            <p:cNvSpPr>
              <a:spLocks noChangeArrowheads="1"/>
            </p:cNvSpPr>
            <p:nvPr/>
          </p:nvSpPr>
          <p:spPr bwMode="auto">
            <a:xfrm>
              <a:off x="1322086" y="3071135"/>
              <a:ext cx="6475103" cy="947367"/>
            </a:xfrm>
            <a:prstGeom prst="rect">
              <a:avLst/>
            </a:prstGeom>
            <a:gradFill rotWithShape="1">
              <a:gsLst>
                <a:gs pos="0">
                  <a:srgbClr val="4F81BD">
                    <a:alpha val="12000"/>
                  </a:srgbClr>
                </a:gs>
                <a:gs pos="35001">
                  <a:srgbClr val="4F81BD">
                    <a:alpha val="12000"/>
                  </a:srgbClr>
                </a:gs>
                <a:gs pos="100000">
                  <a:srgbClr val="FFFFFF">
                    <a:alpha val="12000"/>
                  </a:srgbClr>
                </a:gs>
              </a:gsLst>
              <a:lin ang="0" scaled="1"/>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eaLnBrk="0" hangingPunct="0">
                <a:lnSpc>
                  <a:spcPct val="90000"/>
                </a:lnSpc>
                <a:defRPr/>
              </a:pPr>
              <a:endParaRPr lang="en-US" sz="3000">
                <a:solidFill>
                  <a:schemeClr val="lt1"/>
                </a:solidFill>
                <a:latin typeface="+mn-lt"/>
                <a:ea typeface="+mn-ea"/>
                <a:cs typeface="+mn-cs"/>
              </a:endParaRPr>
            </a:p>
          </p:txBody>
        </p:sp>
        <p:sp>
          <p:nvSpPr>
            <p:cNvPr id="8201" name="TextBox 31"/>
            <p:cNvSpPr txBox="1">
              <a:spLocks noChangeArrowheads="1"/>
            </p:cNvSpPr>
            <p:nvPr/>
          </p:nvSpPr>
          <p:spPr bwMode="auto">
            <a:xfrm>
              <a:off x="2278895" y="3071901"/>
              <a:ext cx="4844364" cy="869046"/>
            </a:xfrm>
            <a:prstGeom prst="rect">
              <a:avLst/>
            </a:prstGeom>
            <a:noFill/>
            <a:ln w="9525">
              <a:noFill/>
              <a:miter lim="800000"/>
              <a:headEnd/>
              <a:tailEnd/>
            </a:ln>
          </p:spPr>
          <p:txBody>
            <a:bodyPr wrap="none">
              <a:prstTxWarp prst="textNoShape">
                <a:avLst/>
              </a:prstTxWarp>
              <a:spAutoFit/>
            </a:bodyPr>
            <a:lstStyle/>
            <a:p>
              <a:pPr algn="ctr" eaLnBrk="0" hangingPunct="0">
                <a:lnSpc>
                  <a:spcPct val="90000"/>
                </a:lnSpc>
              </a:pPr>
              <a:r>
                <a:rPr lang="en-US" sz="2800" dirty="0" smtClean="0">
                  <a:latin typeface="Times New Roman" panose="02020603050405020304" pitchFamily="18" charset="0"/>
                  <a:cs typeface="Times New Roman" panose="02020603050405020304" pitchFamily="18" charset="0"/>
                </a:rPr>
                <a:t>International DX Convention</a:t>
              </a:r>
            </a:p>
            <a:p>
              <a:pPr algn="ctr" eaLnBrk="0" hangingPunct="0">
                <a:lnSpc>
                  <a:spcPct val="90000"/>
                </a:lnSpc>
              </a:pPr>
              <a:r>
                <a:rPr lang="en-US" sz="2800" dirty="0" smtClean="0">
                  <a:latin typeface="Times New Roman" panose="02020603050405020304" pitchFamily="18" charset="0"/>
                  <a:cs typeface="Times New Roman" panose="02020603050405020304" pitchFamily="18" charset="0"/>
                </a:rPr>
                <a:t>Visalia, CA – April 2016</a:t>
              </a:r>
              <a:endParaRPr lang="en-US" sz="2800" dirty="0">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6570133" y="7484533"/>
            <a:ext cx="184666" cy="615553"/>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4801314"/>
          </a:xfrm>
          <a:prstGeom prst="rect">
            <a:avLst/>
          </a:prstGeom>
          <a:noFill/>
        </p:spPr>
        <p:txBody>
          <a:bodyPr wrap="square" rtlCol="0">
            <a:spAutoFit/>
          </a:bodyPr>
          <a:lstStyle/>
          <a:p>
            <a:pPr marL="457200" indent="-457200">
              <a:buFont typeface="Arial" charset="0"/>
              <a:buChar char="•"/>
            </a:pPr>
            <a:r>
              <a:rPr lang="en-US" b="0" dirty="0" smtClean="0"/>
              <a:t>DXers can be better mentors and </a:t>
            </a:r>
            <a:r>
              <a:rPr lang="en-US" b="0" dirty="0" err="1" smtClean="0"/>
              <a:t>elmers</a:t>
            </a:r>
            <a:endParaRPr lang="en-US" b="0" dirty="0" smtClean="0"/>
          </a:p>
          <a:p>
            <a:pPr marL="457200" indent="-457200">
              <a:buFont typeface="Arial" charset="0"/>
              <a:buChar char="•"/>
            </a:pPr>
            <a:r>
              <a:rPr lang="en-US" b="0" dirty="0" smtClean="0"/>
              <a:t>The primary barrier to entry is HF transceiver costs</a:t>
            </a:r>
          </a:p>
          <a:p>
            <a:pPr marL="457200" indent="-457200">
              <a:buFont typeface="Arial" charset="0"/>
              <a:buChar char="•"/>
            </a:pPr>
            <a:r>
              <a:rPr lang="en-US" b="0" dirty="0" smtClean="0"/>
              <a:t>Is DXing becoming more competitive than collaborative?</a:t>
            </a:r>
          </a:p>
          <a:p>
            <a:pPr marL="457200" indent="-457200">
              <a:buFont typeface="Arial" charset="0"/>
              <a:buChar char="•"/>
            </a:pPr>
            <a:r>
              <a:rPr lang="en-US" b="0" dirty="0"/>
              <a:t>Are we losing the lore of DXing?</a:t>
            </a:r>
          </a:p>
          <a:p>
            <a:pPr marL="914400" lvl="1" indent="-457200">
              <a:buFont typeface="Arial" charset="0"/>
              <a:buChar char="•"/>
            </a:pPr>
            <a:r>
              <a:rPr lang="en-US" b="0" dirty="0"/>
              <a:t>DX IS</a:t>
            </a:r>
          </a:p>
          <a:p>
            <a:pPr marL="914400" lvl="1" indent="-457200">
              <a:buFont typeface="Arial" charset="0"/>
              <a:buChar char="•"/>
            </a:pPr>
            <a:r>
              <a:rPr lang="en-US" b="0" dirty="0"/>
              <a:t>The </a:t>
            </a:r>
            <a:r>
              <a:rPr lang="en-US" b="0" dirty="0" err="1"/>
              <a:t>QRPer</a:t>
            </a:r>
            <a:r>
              <a:rPr lang="en-US" b="0" dirty="0"/>
              <a:t> storming up the hill to see “The Old Timer</a:t>
            </a:r>
            <a:r>
              <a:rPr lang="en-US" b="0" dirty="0" smtClean="0"/>
              <a:t>”</a:t>
            </a:r>
            <a:endParaRPr lang="en-US" b="0" dirty="0"/>
          </a:p>
        </p:txBody>
      </p:sp>
      <p:sp>
        <p:nvSpPr>
          <p:cNvPr id="4" name="Title 1"/>
          <p:cNvSpPr txBox="1">
            <a:spLocks/>
          </p:cNvSpPr>
          <p:nvPr/>
        </p:nvSpPr>
        <p:spPr bwMode="auto">
          <a:xfrm>
            <a:off x="1301530"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My thoughts on the future of DXing</a:t>
            </a:r>
            <a:endParaRPr lang="en-US" sz="3600" kern="0" dirty="0"/>
          </a:p>
        </p:txBody>
      </p:sp>
    </p:spTree>
    <p:extLst>
      <p:ext uri="{BB962C8B-B14F-4D97-AF65-F5344CB8AC3E}">
        <p14:creationId xmlns:p14="http://schemas.microsoft.com/office/powerpoint/2010/main" val="118831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4154984"/>
          </a:xfrm>
          <a:prstGeom prst="rect">
            <a:avLst/>
          </a:prstGeom>
          <a:noFill/>
        </p:spPr>
        <p:txBody>
          <a:bodyPr wrap="square" rtlCol="0">
            <a:spAutoFit/>
          </a:bodyPr>
          <a:lstStyle/>
          <a:p>
            <a:r>
              <a:rPr lang="en-US" sz="2400" b="0" dirty="0" smtClean="0"/>
              <a:t>“</a:t>
            </a:r>
            <a:r>
              <a:rPr lang="en-US" sz="2400" b="0" dirty="0"/>
              <a:t>One of the worst things which can happen to spoil DX for all of us and the DX too, is the continual calling which some stations engage in when the DX is busy with another station. It is doubly worse when the calling station is right on top of the DX. Either the contact is spoiled for the local or the DX station gets a little fed up and leaves the air. A little bit of education for some of the responsible stations causing this kind of trouble is certainly in order. Just how to accomplish this has been studied by both QST and CQ for months but to this date nothing has come up worthy of a trial</a:t>
            </a:r>
            <a:r>
              <a:rPr lang="en-US" sz="2400" b="0" dirty="0" smtClean="0"/>
              <a:t>.”</a:t>
            </a:r>
          </a:p>
          <a:p>
            <a:pPr marL="457200" indent="-457200">
              <a:buFont typeface="Arial" charset="0"/>
              <a:buChar char="•"/>
            </a:pPr>
            <a:endParaRPr lang="en-US" sz="2400" b="0" dirty="0"/>
          </a:p>
        </p:txBody>
      </p:sp>
      <p:sp>
        <p:nvSpPr>
          <p:cNvPr id="4" name="Title 1"/>
          <p:cNvSpPr txBox="1">
            <a:spLocks/>
          </p:cNvSpPr>
          <p:nvPr/>
        </p:nvSpPr>
        <p:spPr bwMode="auto">
          <a:xfrm>
            <a:off x="1301530"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Is on-air behavior getting worse?</a:t>
            </a:r>
            <a:endParaRPr lang="en-US" sz="3600" kern="0" dirty="0"/>
          </a:p>
        </p:txBody>
      </p:sp>
    </p:spTree>
    <p:extLst>
      <p:ext uri="{BB962C8B-B14F-4D97-AF65-F5344CB8AC3E}">
        <p14:creationId xmlns:p14="http://schemas.microsoft.com/office/powerpoint/2010/main" val="1514897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4154984"/>
          </a:xfrm>
          <a:prstGeom prst="rect">
            <a:avLst/>
          </a:prstGeom>
          <a:noFill/>
        </p:spPr>
        <p:txBody>
          <a:bodyPr wrap="square" rtlCol="0">
            <a:spAutoFit/>
          </a:bodyPr>
          <a:lstStyle/>
          <a:p>
            <a:r>
              <a:rPr lang="en-US" sz="2400" b="0" dirty="0" smtClean="0"/>
              <a:t>“</a:t>
            </a:r>
            <a:r>
              <a:rPr lang="en-US" sz="2400" b="0" dirty="0"/>
              <a:t>One of the worst things which can happen to spoil DX for all of us and the DX too, is the continual calling which some stations engage in when the DX is busy with another station. It is doubly worse when the calling station is right on top of the DX. Either the contact is spoiled for the local or the DX station gets a little fed up and leaves the air. A little bit of education for some of the responsible stations causing this kind of trouble is certainly in order. Just how to accomplish this has been studied by both QST and CQ for months but to this date nothing has come up worthy of a trial</a:t>
            </a:r>
            <a:r>
              <a:rPr lang="en-US" sz="2400" b="0" dirty="0" smtClean="0"/>
              <a:t>.”</a:t>
            </a:r>
          </a:p>
          <a:p>
            <a:pPr marL="457200" indent="-457200">
              <a:buFont typeface="Arial" charset="0"/>
              <a:buChar char="•"/>
            </a:pPr>
            <a:endParaRPr lang="en-US" sz="2400" b="0" dirty="0"/>
          </a:p>
        </p:txBody>
      </p:sp>
      <p:sp>
        <p:nvSpPr>
          <p:cNvPr id="4" name="Title 1"/>
          <p:cNvSpPr txBox="1">
            <a:spLocks/>
          </p:cNvSpPr>
          <p:nvPr/>
        </p:nvSpPr>
        <p:spPr bwMode="auto">
          <a:xfrm>
            <a:off x="1301530"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Is on-air behavior getting worse?</a:t>
            </a:r>
            <a:endParaRPr lang="en-US" sz="3600" kern="0" dirty="0"/>
          </a:p>
        </p:txBody>
      </p:sp>
      <p:sp>
        <p:nvSpPr>
          <p:cNvPr id="2" name="TextBox 1"/>
          <p:cNvSpPr txBox="1"/>
          <p:nvPr/>
        </p:nvSpPr>
        <p:spPr>
          <a:xfrm>
            <a:off x="4842933" y="5522118"/>
            <a:ext cx="3793067" cy="461665"/>
          </a:xfrm>
          <a:prstGeom prst="rect">
            <a:avLst/>
          </a:prstGeom>
          <a:noFill/>
        </p:spPr>
        <p:txBody>
          <a:bodyPr wrap="square" rtlCol="0">
            <a:spAutoFit/>
          </a:bodyPr>
          <a:lstStyle/>
          <a:p>
            <a:r>
              <a:rPr lang="en-US" sz="2400" dirty="0" smtClean="0"/>
              <a:t>- W6PB - August</a:t>
            </a:r>
            <a:r>
              <a:rPr lang="en-US" sz="2400" dirty="0"/>
              <a:t>, </a:t>
            </a:r>
            <a:r>
              <a:rPr lang="en-US" sz="2400" dirty="0" smtClean="0"/>
              <a:t>1948</a:t>
            </a:r>
            <a:endParaRPr lang="en-US" sz="2400" dirty="0"/>
          </a:p>
        </p:txBody>
      </p:sp>
      <p:sp>
        <p:nvSpPr>
          <p:cNvPr id="5" name="TextBox 4"/>
          <p:cNvSpPr txBox="1"/>
          <p:nvPr/>
        </p:nvSpPr>
        <p:spPr>
          <a:xfrm>
            <a:off x="1650659" y="6457890"/>
            <a:ext cx="5958682" cy="400110"/>
          </a:xfrm>
          <a:prstGeom prst="rect">
            <a:avLst/>
          </a:prstGeom>
          <a:noFill/>
        </p:spPr>
        <p:txBody>
          <a:bodyPr wrap="none" rtlCol="0">
            <a:spAutoFit/>
          </a:bodyPr>
          <a:lstStyle/>
          <a:p>
            <a:r>
              <a:rPr lang="en-US" sz="2000" b="0" dirty="0" smtClean="0"/>
              <a:t>NCDXC Newsletter archives online – 1948-present</a:t>
            </a:r>
            <a:endParaRPr lang="en-US" sz="2000" b="0" dirty="0"/>
          </a:p>
        </p:txBody>
      </p:sp>
    </p:spTree>
    <p:extLst>
      <p:ext uri="{BB962C8B-B14F-4D97-AF65-F5344CB8AC3E}">
        <p14:creationId xmlns:p14="http://schemas.microsoft.com/office/powerpoint/2010/main" val="52968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7866"/>
            <a:ext cx="8974667" cy="5324535"/>
          </a:xfrm>
          <a:prstGeom prst="rect">
            <a:avLst/>
          </a:prstGeom>
          <a:noFill/>
        </p:spPr>
        <p:txBody>
          <a:bodyPr wrap="square" rtlCol="0">
            <a:spAutoFit/>
          </a:bodyPr>
          <a:lstStyle/>
          <a:p>
            <a:pPr marL="457200" indent="-457200">
              <a:buFont typeface="Arial" charset="0"/>
              <a:buChar char="•"/>
            </a:pPr>
            <a:r>
              <a:rPr lang="en-US" b="0" dirty="0" smtClean="0"/>
              <a:t>Go for it! But be prepared!</a:t>
            </a:r>
          </a:p>
          <a:p>
            <a:pPr marL="457200" indent="-457200">
              <a:buFont typeface="Arial" charset="0"/>
              <a:buChar char="•"/>
            </a:pPr>
            <a:r>
              <a:rPr lang="en-US" b="0" dirty="0" smtClean="0"/>
              <a:t>Be ready for coopetition.</a:t>
            </a:r>
          </a:p>
          <a:p>
            <a:pPr marL="457200" indent="-457200">
              <a:buFont typeface="Arial" charset="0"/>
              <a:buChar char="•"/>
            </a:pPr>
            <a:r>
              <a:rPr lang="en-US" b="0" dirty="0" smtClean="0"/>
              <a:t>It’s not that expensive. Many Top 100 entities are relatively inexpensive.</a:t>
            </a:r>
          </a:p>
          <a:p>
            <a:pPr marL="457200" indent="-457200">
              <a:buFont typeface="Arial" charset="0"/>
              <a:buChar char="•"/>
            </a:pPr>
            <a:r>
              <a:rPr lang="en-US" b="0" dirty="0" smtClean="0"/>
              <a:t>Build a great team</a:t>
            </a:r>
          </a:p>
          <a:p>
            <a:pPr marL="914400" lvl="1" indent="-457200">
              <a:buFont typeface="Arial" charset="0"/>
              <a:buChar char="•"/>
            </a:pPr>
            <a:r>
              <a:rPr lang="en-US" b="0" dirty="0" smtClean="0"/>
              <a:t>Invite “team members”, not “operators”</a:t>
            </a:r>
          </a:p>
          <a:p>
            <a:pPr marL="914400" lvl="1" indent="-457200">
              <a:buFont typeface="Arial" charset="0"/>
              <a:buChar char="•"/>
            </a:pPr>
            <a:r>
              <a:rPr lang="en-US" b="0" dirty="0" smtClean="0"/>
              <a:t>Team players </a:t>
            </a:r>
            <a:r>
              <a:rPr lang="en-US" b="0" dirty="0"/>
              <a:t>you can get along </a:t>
            </a:r>
            <a:r>
              <a:rPr lang="en-US" b="0" dirty="0" smtClean="0"/>
              <a:t>with</a:t>
            </a:r>
          </a:p>
          <a:p>
            <a:pPr marL="914400" lvl="1" indent="-457200">
              <a:buFont typeface="Arial" charset="0"/>
              <a:buChar char="•"/>
            </a:pPr>
            <a:r>
              <a:rPr lang="en-US" b="0" dirty="0" smtClean="0"/>
              <a:t>Bring along a “newbie”</a:t>
            </a:r>
          </a:p>
          <a:p>
            <a:pPr marL="457200" indent="-457200">
              <a:buFont typeface="Arial" charset="0"/>
              <a:buChar char="•"/>
            </a:pPr>
            <a:r>
              <a:rPr lang="en-US" b="0" dirty="0"/>
              <a:t>Define team goals, expectations, operating guidelines, </a:t>
            </a:r>
            <a:r>
              <a:rPr lang="en-US" b="0" dirty="0" smtClean="0"/>
              <a:t>etc.</a:t>
            </a:r>
            <a:endParaRPr lang="en-US" b="0" dirty="0"/>
          </a:p>
        </p:txBody>
      </p:sp>
      <p:sp>
        <p:nvSpPr>
          <p:cNvPr id="4" name="Title 1"/>
          <p:cNvSpPr txBox="1">
            <a:spLocks/>
          </p:cNvSpPr>
          <p:nvPr/>
        </p:nvSpPr>
        <p:spPr bwMode="auto">
          <a:xfrm>
            <a:off x="1132198" y="101071"/>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So you want to organize a DXpedition?</a:t>
            </a:r>
            <a:endParaRPr lang="en-US" sz="3200" kern="0" dirty="0"/>
          </a:p>
        </p:txBody>
      </p:sp>
    </p:spTree>
    <p:extLst>
      <p:ext uri="{BB962C8B-B14F-4D97-AF65-F5344CB8AC3E}">
        <p14:creationId xmlns:p14="http://schemas.microsoft.com/office/powerpoint/2010/main" val="77407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7866"/>
            <a:ext cx="8974667" cy="5324535"/>
          </a:xfrm>
          <a:prstGeom prst="rect">
            <a:avLst/>
          </a:prstGeom>
          <a:noFill/>
        </p:spPr>
        <p:txBody>
          <a:bodyPr wrap="square" rtlCol="0">
            <a:spAutoFit/>
          </a:bodyPr>
          <a:lstStyle/>
          <a:p>
            <a:pPr marL="457200" indent="-457200">
              <a:buFont typeface="Arial" charset="0"/>
              <a:buChar char="•"/>
            </a:pPr>
            <a:r>
              <a:rPr lang="en-US" b="0" dirty="0" smtClean="0"/>
              <a:t>Managing finances is a lot of work</a:t>
            </a:r>
          </a:p>
          <a:p>
            <a:pPr marL="914400" lvl="1" indent="-457200">
              <a:buFont typeface="Arial" charset="0"/>
              <a:buChar char="•"/>
            </a:pPr>
            <a:r>
              <a:rPr lang="en-US" b="0" dirty="0" smtClean="0"/>
              <a:t>Be transparent with the team</a:t>
            </a:r>
          </a:p>
          <a:p>
            <a:pPr marL="457200" indent="-457200">
              <a:buFont typeface="Arial" charset="0"/>
              <a:buChar char="•"/>
            </a:pPr>
            <a:r>
              <a:rPr lang="en-US" b="0" dirty="0" smtClean="0"/>
              <a:t>Get community buy-in</a:t>
            </a:r>
          </a:p>
          <a:p>
            <a:pPr marL="914400" lvl="1" indent="-457200">
              <a:buFont typeface="Arial" charset="0"/>
              <a:buChar char="•"/>
            </a:pPr>
            <a:r>
              <a:rPr lang="en-US" b="0" dirty="0"/>
              <a:t>Hams are generous, but show them the value</a:t>
            </a:r>
            <a:r>
              <a:rPr lang="en-US" b="0" dirty="0" smtClean="0"/>
              <a:t>.</a:t>
            </a:r>
            <a:endParaRPr lang="en-US" b="0" dirty="0"/>
          </a:p>
          <a:p>
            <a:pPr marL="914400" lvl="1" indent="-457200">
              <a:buFont typeface="Arial" charset="0"/>
              <a:buChar char="•"/>
            </a:pPr>
            <a:r>
              <a:rPr lang="en-US" b="0" dirty="0" smtClean="0"/>
              <a:t>Web site, newsletter (&gt;$10 donors), social media.</a:t>
            </a:r>
          </a:p>
          <a:p>
            <a:pPr marL="457200" indent="-457200">
              <a:buFont typeface="Arial" charset="0"/>
              <a:buChar char="•"/>
            </a:pPr>
            <a:r>
              <a:rPr lang="en-US" b="0" dirty="0"/>
              <a:t>Be the QSL manager (at least once)</a:t>
            </a:r>
          </a:p>
          <a:p>
            <a:pPr marL="914400" lvl="1" indent="-457200">
              <a:buFont typeface="Arial" charset="0"/>
              <a:buChar char="•"/>
            </a:pPr>
            <a:r>
              <a:rPr lang="en-US" b="0" dirty="0"/>
              <a:t>You’ll focus more on accuracy next </a:t>
            </a:r>
            <a:r>
              <a:rPr lang="en-US" b="0" dirty="0" smtClean="0"/>
              <a:t>time</a:t>
            </a:r>
          </a:p>
          <a:p>
            <a:pPr marL="457200" indent="-457200">
              <a:buFont typeface="Arial" charset="0"/>
              <a:buChar char="•"/>
            </a:pPr>
            <a:r>
              <a:rPr lang="en-US" b="0" dirty="0" smtClean="0"/>
              <a:t>Have fun!!!</a:t>
            </a:r>
          </a:p>
        </p:txBody>
      </p:sp>
      <p:sp>
        <p:nvSpPr>
          <p:cNvPr id="4" name="Title 1"/>
          <p:cNvSpPr txBox="1">
            <a:spLocks/>
          </p:cNvSpPr>
          <p:nvPr/>
        </p:nvSpPr>
        <p:spPr bwMode="auto">
          <a:xfrm>
            <a:off x="1132198" y="101071"/>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So you want to organize a DXpedition?</a:t>
            </a:r>
            <a:endParaRPr lang="en-US" sz="3200" kern="0" dirty="0"/>
          </a:p>
        </p:txBody>
      </p:sp>
    </p:spTree>
    <p:extLst>
      <p:ext uri="{BB962C8B-B14F-4D97-AF65-F5344CB8AC3E}">
        <p14:creationId xmlns:p14="http://schemas.microsoft.com/office/powerpoint/2010/main" val="86128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2319338" y="236538"/>
            <a:ext cx="6824662" cy="750887"/>
          </a:xfrm>
        </p:spPr>
        <p:txBody>
          <a:bodyPr/>
          <a:lstStyle/>
          <a:p>
            <a:r>
              <a:rPr lang="en-US" dirty="0" smtClean="0"/>
              <a:t>Jared Smith - N7SMI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2319"/>
            <a:ext cx="9256889" cy="6815777"/>
          </a:xfrm>
          <a:prstGeom prst="rect">
            <a:avLst/>
          </a:prstGeom>
        </p:spPr>
      </p:pic>
    </p:spTree>
    <p:extLst>
      <p:ext uri="{BB962C8B-B14F-4D97-AF65-F5344CB8AC3E}">
        <p14:creationId xmlns:p14="http://schemas.microsoft.com/office/powerpoint/2010/main" val="14194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32198" y="101071"/>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So you want to organize a DXpedition?</a:t>
            </a:r>
            <a:endParaRPr lang="en-US" sz="3200" kern="0" dirty="0"/>
          </a:p>
        </p:txBody>
      </p:sp>
      <p:pic>
        <p:nvPicPr>
          <p:cNvPr id="2" name="Picture 1"/>
          <p:cNvPicPr>
            <a:picLocks noChangeAspect="1"/>
          </p:cNvPicPr>
          <p:nvPr/>
        </p:nvPicPr>
        <p:blipFill>
          <a:blip r:embed="rId3"/>
          <a:stretch>
            <a:fillRect/>
          </a:stretch>
        </p:blipFill>
        <p:spPr>
          <a:xfrm>
            <a:off x="1573052" y="1297183"/>
            <a:ext cx="5742148" cy="5560817"/>
          </a:xfrm>
          <a:prstGeom prst="rect">
            <a:avLst/>
          </a:prstGeom>
        </p:spPr>
      </p:pic>
    </p:spTree>
    <p:extLst>
      <p:ext uri="{BB962C8B-B14F-4D97-AF65-F5344CB8AC3E}">
        <p14:creationId xmlns:p14="http://schemas.microsoft.com/office/powerpoint/2010/main" val="186984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32198" y="101071"/>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So you want to organize a DXpedition?</a:t>
            </a:r>
            <a:endParaRPr lang="en-US" sz="3200" kern="0" dirty="0"/>
          </a:p>
        </p:txBody>
      </p:sp>
      <p:pic>
        <p:nvPicPr>
          <p:cNvPr id="3" name="Picture 2"/>
          <p:cNvPicPr>
            <a:picLocks noChangeAspect="1"/>
          </p:cNvPicPr>
          <p:nvPr/>
        </p:nvPicPr>
        <p:blipFill>
          <a:blip r:embed="rId3"/>
          <a:stretch>
            <a:fillRect/>
          </a:stretch>
        </p:blipFill>
        <p:spPr>
          <a:xfrm>
            <a:off x="0" y="1990992"/>
            <a:ext cx="9144000" cy="4208106"/>
          </a:xfrm>
          <a:prstGeom prst="rect">
            <a:avLst/>
          </a:prstGeom>
        </p:spPr>
      </p:pic>
    </p:spTree>
    <p:extLst>
      <p:ext uri="{BB962C8B-B14F-4D97-AF65-F5344CB8AC3E}">
        <p14:creationId xmlns:p14="http://schemas.microsoft.com/office/powerpoint/2010/main" val="27303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32198" y="101071"/>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So you want to organize a DXpedition?</a:t>
            </a:r>
            <a:endParaRPr lang="en-US" sz="3200" kern="0" dirty="0"/>
          </a:p>
        </p:txBody>
      </p:sp>
      <p:pic>
        <p:nvPicPr>
          <p:cNvPr id="2" name="Picture 1"/>
          <p:cNvPicPr>
            <a:picLocks noChangeAspect="1"/>
          </p:cNvPicPr>
          <p:nvPr/>
        </p:nvPicPr>
        <p:blipFill>
          <a:blip r:embed="rId3"/>
          <a:stretch>
            <a:fillRect/>
          </a:stretch>
        </p:blipFill>
        <p:spPr>
          <a:xfrm>
            <a:off x="785989" y="1595674"/>
            <a:ext cx="7714544" cy="5262326"/>
          </a:xfrm>
          <a:prstGeom prst="rect">
            <a:avLst/>
          </a:prstGeom>
        </p:spPr>
      </p:pic>
    </p:spTree>
    <p:extLst>
      <p:ext uri="{BB962C8B-B14F-4D97-AF65-F5344CB8AC3E}">
        <p14:creationId xmlns:p14="http://schemas.microsoft.com/office/powerpoint/2010/main" val="83766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7866"/>
            <a:ext cx="8974667" cy="4801314"/>
          </a:xfrm>
          <a:prstGeom prst="rect">
            <a:avLst/>
          </a:prstGeom>
          <a:noFill/>
        </p:spPr>
        <p:txBody>
          <a:bodyPr wrap="square" rtlCol="0">
            <a:spAutoFit/>
          </a:bodyPr>
          <a:lstStyle/>
          <a:p>
            <a:pPr marL="457200" indent="-457200">
              <a:buFont typeface="Arial" charset="0"/>
              <a:buChar char="•"/>
            </a:pPr>
            <a:r>
              <a:rPr lang="en-US" b="0" dirty="0"/>
              <a:t>"N7SMI 59" rather than "Roger, N7SMI, you're 59. QSL</a:t>
            </a:r>
            <a:r>
              <a:rPr lang="en-US" b="0" dirty="0" smtClean="0"/>
              <a:t>?”</a:t>
            </a:r>
          </a:p>
          <a:p>
            <a:pPr marL="457200" indent="-457200">
              <a:buFont typeface="Arial" charset="0"/>
              <a:buChar char="•"/>
            </a:pPr>
            <a:r>
              <a:rPr lang="en-US" b="0" dirty="0" smtClean="0"/>
              <a:t>Be conversational. </a:t>
            </a:r>
            <a:r>
              <a:rPr lang="en-US" b="0" dirty="0" err="1" smtClean="0"/>
              <a:t>Martti</a:t>
            </a:r>
            <a:r>
              <a:rPr lang="en-US" b="0" dirty="0" smtClean="0"/>
              <a:t> </a:t>
            </a:r>
            <a:r>
              <a:rPr lang="en-US" b="0" dirty="0" err="1" smtClean="0"/>
              <a:t>Laine</a:t>
            </a:r>
            <a:r>
              <a:rPr lang="en-US" b="0" dirty="0" smtClean="0"/>
              <a:t>-style.</a:t>
            </a:r>
          </a:p>
          <a:p>
            <a:pPr marL="457200" indent="-457200">
              <a:buFont typeface="Arial" charset="0"/>
              <a:buChar char="•"/>
            </a:pPr>
            <a:r>
              <a:rPr lang="en-US" b="0" dirty="0" smtClean="0"/>
              <a:t>Use variable CW speed</a:t>
            </a:r>
          </a:p>
          <a:p>
            <a:pPr marL="914400" lvl="1" indent="-457200">
              <a:buFont typeface="Arial" charset="0"/>
              <a:buChar char="•"/>
            </a:pPr>
            <a:r>
              <a:rPr lang="en-US" b="0" dirty="0" smtClean="0"/>
              <a:t>4-6wpm faster for &lt;&lt;5NN&gt;&gt; &amp; &lt;&lt;TU&gt;&gt;</a:t>
            </a:r>
          </a:p>
          <a:p>
            <a:pPr marL="914400" lvl="1" indent="-457200">
              <a:buFont typeface="Arial" charset="0"/>
              <a:buChar char="•"/>
            </a:pPr>
            <a:r>
              <a:rPr lang="en-US" b="0" dirty="0" smtClean="0"/>
              <a:t>.25 seconds/QSO X 31000 QSOs = </a:t>
            </a:r>
            <a:br>
              <a:rPr lang="en-US" b="0" dirty="0" smtClean="0"/>
            </a:br>
            <a:r>
              <a:rPr lang="en-US" b="0" dirty="0" smtClean="0"/>
              <a:t>2.2 hours saved (several hundred more QSOs)</a:t>
            </a:r>
          </a:p>
          <a:p>
            <a:pPr marL="457200" indent="-457200">
              <a:buFont typeface="Arial" charset="0"/>
              <a:buChar char="•"/>
            </a:pPr>
            <a:r>
              <a:rPr lang="en-US" b="0" dirty="0" smtClean="0"/>
              <a:t>Learn the power of the Check window</a:t>
            </a:r>
            <a:endParaRPr lang="en-US" b="0" dirty="0"/>
          </a:p>
        </p:txBody>
      </p:sp>
      <p:sp>
        <p:nvSpPr>
          <p:cNvPr id="4" name="Title 1"/>
          <p:cNvSpPr txBox="1">
            <a:spLocks/>
          </p:cNvSpPr>
          <p:nvPr/>
        </p:nvSpPr>
        <p:spPr bwMode="auto">
          <a:xfrm>
            <a:off x="566098" y="134937"/>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200" kern="0" dirty="0" smtClean="0"/>
              <a:t>DXpedition Operating Tips</a:t>
            </a:r>
            <a:endParaRPr lang="en-US" sz="3200" kern="0" dirty="0"/>
          </a:p>
        </p:txBody>
      </p:sp>
    </p:spTree>
    <p:extLst>
      <p:ext uri="{BB962C8B-B14F-4D97-AF65-F5344CB8AC3E}">
        <p14:creationId xmlns:p14="http://schemas.microsoft.com/office/powerpoint/2010/main" val="63854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1301531" y="157516"/>
            <a:ext cx="6824662" cy="750887"/>
          </a:xfrm>
        </p:spPr>
        <p:txBody>
          <a:bodyPr/>
          <a:lstStyle/>
          <a:p>
            <a:pPr algn="ctr"/>
            <a:r>
              <a:rPr lang="en-US" sz="3600" dirty="0" smtClean="0"/>
              <a:t>Jared Smith - N7SMI</a:t>
            </a:r>
            <a:endParaRPr lang="en-US" sz="3600" dirty="0"/>
          </a:p>
        </p:txBody>
      </p:sp>
      <p:sp>
        <p:nvSpPr>
          <p:cNvPr id="4" name="TextBox 3"/>
          <p:cNvSpPr txBox="1"/>
          <p:nvPr/>
        </p:nvSpPr>
        <p:spPr>
          <a:xfrm>
            <a:off x="1257005" y="5804971"/>
            <a:ext cx="7013458" cy="615553"/>
          </a:xfrm>
          <a:prstGeom prst="rect">
            <a:avLst/>
          </a:prstGeom>
          <a:noFill/>
        </p:spPr>
        <p:txBody>
          <a:bodyPr wrap="none" rtlCol="0">
            <a:spAutoFit/>
          </a:bodyPr>
          <a:lstStyle/>
          <a:p>
            <a:r>
              <a:rPr lang="en-US" b="0" dirty="0"/>
              <a:t>Insights </a:t>
            </a:r>
            <a:r>
              <a:rPr lang="en-US" b="0" dirty="0" smtClean="0"/>
              <a:t>From </a:t>
            </a:r>
            <a:r>
              <a:rPr lang="en-US" b="0" dirty="0"/>
              <a:t>a </a:t>
            </a:r>
            <a:r>
              <a:rPr lang="en-US" b="0" dirty="0" smtClean="0"/>
              <a:t>DXpedition </a:t>
            </a:r>
            <a:r>
              <a:rPr lang="en-US" b="0" dirty="0"/>
              <a:t>Newbie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032" y="1812157"/>
            <a:ext cx="5681133" cy="378363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4031873"/>
          </a:xfrm>
          <a:prstGeom prst="rect">
            <a:avLst/>
          </a:prstGeom>
          <a:noFill/>
        </p:spPr>
        <p:txBody>
          <a:bodyPr wrap="square" rtlCol="0">
            <a:spAutoFit/>
          </a:bodyPr>
          <a:lstStyle/>
          <a:p>
            <a:pPr marL="457200" indent="-457200">
              <a:buFont typeface="Arial" charset="0"/>
              <a:buChar char="•"/>
            </a:pPr>
            <a:r>
              <a:rPr lang="en-US" sz="3200" b="0" dirty="0"/>
              <a:t>Information on using the Crank IR on </a:t>
            </a:r>
            <a:r>
              <a:rPr lang="en-US" sz="3200" b="0" dirty="0" smtClean="0"/>
              <a:t>160</a:t>
            </a:r>
          </a:p>
          <a:p>
            <a:pPr marL="457200" indent="-457200">
              <a:buFont typeface="Arial" charset="0"/>
              <a:buChar char="•"/>
            </a:pPr>
            <a:r>
              <a:rPr lang="en-US" sz="3200" b="0" dirty="0" smtClean="0"/>
              <a:t>Will </a:t>
            </a:r>
            <a:r>
              <a:rPr lang="en-US" sz="3200" b="0" dirty="0"/>
              <a:t>most </a:t>
            </a:r>
            <a:r>
              <a:rPr lang="en-US" sz="3200" b="0" dirty="0" err="1"/>
              <a:t>DXpeditions</a:t>
            </a:r>
            <a:r>
              <a:rPr lang="en-US" sz="3200" b="0" dirty="0"/>
              <a:t> work to fix broken calls after the operating period is over</a:t>
            </a:r>
            <a:r>
              <a:rPr lang="en-US" sz="3200" b="0" dirty="0" smtClean="0"/>
              <a:t>?</a:t>
            </a:r>
          </a:p>
          <a:p>
            <a:pPr marL="457200" indent="-457200">
              <a:buFont typeface="Arial" charset="0"/>
              <a:buChar char="•"/>
            </a:pPr>
            <a:r>
              <a:rPr lang="en-US" sz="3200" b="0" dirty="0" smtClean="0"/>
              <a:t>What's </a:t>
            </a:r>
            <a:r>
              <a:rPr lang="en-US" sz="3200" b="0" dirty="0"/>
              <a:t>the best practice you can get (stateside) to prepare for running a pileup when you're the </a:t>
            </a:r>
            <a:r>
              <a:rPr lang="en-US" sz="3200" b="0" dirty="0" smtClean="0"/>
              <a:t>DX?</a:t>
            </a:r>
            <a:endParaRPr lang="en-US" sz="3200" b="0" dirty="0"/>
          </a:p>
          <a:p>
            <a:pPr marL="457200" indent="-457200">
              <a:buFont typeface="Arial" charset="0"/>
              <a:buChar char="•"/>
            </a:pPr>
            <a:r>
              <a:rPr lang="en-US" sz="3200" b="0" dirty="0" smtClean="0"/>
              <a:t>If </a:t>
            </a:r>
            <a:r>
              <a:rPr lang="en-US" sz="3200" b="0" dirty="0"/>
              <a:t>I want to go on a DXpedition, do I need to learn to touch </a:t>
            </a:r>
            <a:r>
              <a:rPr lang="en-US" sz="3200" b="0" dirty="0" smtClean="0"/>
              <a:t>type</a:t>
            </a:r>
            <a:r>
              <a:rPr lang="en-US" sz="3200" b="0" dirty="0"/>
              <a:t>?</a:t>
            </a:r>
            <a:endParaRPr lang="en-US" sz="3200" b="0" dirty="0" smtClean="0"/>
          </a:p>
        </p:txBody>
      </p:sp>
      <p:sp>
        <p:nvSpPr>
          <p:cNvPr id="4" name="Title 1"/>
          <p:cNvSpPr txBox="1">
            <a:spLocks/>
          </p:cNvSpPr>
          <p:nvPr/>
        </p:nvSpPr>
        <p:spPr bwMode="auto">
          <a:xfrm>
            <a:off x="566098" y="146228"/>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Your Questions</a:t>
            </a:r>
            <a:endParaRPr lang="en-US" sz="3600" kern="0" dirty="0"/>
          </a:p>
        </p:txBody>
      </p:sp>
    </p:spTree>
    <p:extLst>
      <p:ext uri="{BB962C8B-B14F-4D97-AF65-F5344CB8AC3E}">
        <p14:creationId xmlns:p14="http://schemas.microsoft.com/office/powerpoint/2010/main" val="1369894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7866"/>
            <a:ext cx="8974667" cy="4524315"/>
          </a:xfrm>
          <a:prstGeom prst="rect">
            <a:avLst/>
          </a:prstGeom>
          <a:noFill/>
        </p:spPr>
        <p:txBody>
          <a:bodyPr wrap="square" rtlCol="0">
            <a:spAutoFit/>
          </a:bodyPr>
          <a:lstStyle/>
          <a:p>
            <a:pPr marL="457200" indent="-457200">
              <a:buFont typeface="Arial" charset="0"/>
              <a:buChar char="•"/>
            </a:pPr>
            <a:r>
              <a:rPr lang="en-US" sz="3200" b="0" dirty="0"/>
              <a:t>Help with massive pileups</a:t>
            </a:r>
            <a:r>
              <a:rPr lang="en-US" sz="3200" b="0" dirty="0" smtClean="0"/>
              <a:t>.</a:t>
            </a:r>
            <a:endParaRPr lang="en-US" sz="3200" b="0" dirty="0"/>
          </a:p>
          <a:p>
            <a:pPr marL="914400" lvl="1" indent="-457200">
              <a:buFont typeface="Arial" charset="0"/>
              <a:buChar char="•"/>
            </a:pPr>
            <a:r>
              <a:rPr lang="en-US" sz="3200" b="0" dirty="0" smtClean="0"/>
              <a:t>Listen, especially for hints.</a:t>
            </a:r>
          </a:p>
          <a:p>
            <a:pPr marL="914400" lvl="1" indent="-457200">
              <a:buFont typeface="Arial" charset="0"/>
              <a:buChar char="•"/>
            </a:pPr>
            <a:r>
              <a:rPr lang="en-US" sz="3200" b="0" dirty="0" smtClean="0"/>
              <a:t>Unless you’re really loud, be where the DX will be, not where he is.</a:t>
            </a:r>
          </a:p>
          <a:p>
            <a:pPr marL="914400" lvl="1" indent="-457200">
              <a:buFont typeface="Arial" charset="0"/>
              <a:buChar char="•"/>
            </a:pPr>
            <a:r>
              <a:rPr lang="en-US" sz="3200" b="0" dirty="0" smtClean="0"/>
              <a:t>Learn his pattern.</a:t>
            </a:r>
          </a:p>
          <a:p>
            <a:pPr marL="914400" lvl="1" indent="-457200">
              <a:buFont typeface="Arial" charset="0"/>
              <a:buChar char="•"/>
            </a:pPr>
            <a:r>
              <a:rPr lang="en-US" sz="3200" b="0" dirty="0" smtClean="0"/>
              <a:t>When the DX station gives his full call, he’s (probably) turning the dial.</a:t>
            </a:r>
          </a:p>
          <a:p>
            <a:pPr marL="914400" lvl="1" indent="-457200">
              <a:buFont typeface="Arial" charset="0"/>
              <a:buChar char="•"/>
            </a:pPr>
            <a:r>
              <a:rPr lang="en-US" sz="3200" b="0" dirty="0" smtClean="0"/>
              <a:t>Transmit good audio (!= more compression)</a:t>
            </a:r>
          </a:p>
          <a:p>
            <a:pPr marL="914400" lvl="1" indent="-457200">
              <a:buFont typeface="Arial" charset="0"/>
              <a:buChar char="•"/>
            </a:pPr>
            <a:r>
              <a:rPr lang="en-US" sz="3200" b="0" dirty="0" smtClean="0"/>
              <a:t>Use standard phonetics (most of the time).</a:t>
            </a:r>
          </a:p>
        </p:txBody>
      </p:sp>
      <p:sp>
        <p:nvSpPr>
          <p:cNvPr id="4" name="Title 1"/>
          <p:cNvSpPr txBox="1">
            <a:spLocks/>
          </p:cNvSpPr>
          <p:nvPr/>
        </p:nvSpPr>
        <p:spPr bwMode="auto">
          <a:xfrm>
            <a:off x="566098"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Your Questions</a:t>
            </a:r>
            <a:endParaRPr lang="en-US" sz="3600" kern="0" dirty="0"/>
          </a:p>
        </p:txBody>
      </p:sp>
    </p:spTree>
    <p:extLst>
      <p:ext uri="{BB962C8B-B14F-4D97-AF65-F5344CB8AC3E}">
        <p14:creationId xmlns:p14="http://schemas.microsoft.com/office/powerpoint/2010/main" val="99511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7866"/>
            <a:ext cx="8974667" cy="3262432"/>
          </a:xfrm>
          <a:prstGeom prst="rect">
            <a:avLst/>
          </a:prstGeom>
          <a:noFill/>
        </p:spPr>
        <p:txBody>
          <a:bodyPr wrap="square" rtlCol="0">
            <a:spAutoFit/>
          </a:bodyPr>
          <a:lstStyle/>
          <a:p>
            <a:pPr marL="457200" indent="-457200">
              <a:buFont typeface="Arial" charset="0"/>
              <a:buChar char="•"/>
            </a:pPr>
            <a:r>
              <a:rPr lang="en-US" b="0" dirty="0"/>
              <a:t>Help with massive </a:t>
            </a:r>
            <a:r>
              <a:rPr lang="en-US" b="0" dirty="0" smtClean="0"/>
              <a:t>pileups, cont’d.</a:t>
            </a:r>
            <a:endParaRPr lang="en-US" b="0" dirty="0"/>
          </a:p>
          <a:p>
            <a:pPr marL="914400" lvl="1" indent="-457200">
              <a:buFont typeface="Arial" charset="0"/>
              <a:buChar char="•"/>
            </a:pPr>
            <a:r>
              <a:rPr lang="en-US" b="0" dirty="0"/>
              <a:t>Tail-ending</a:t>
            </a:r>
            <a:r>
              <a:rPr lang="en-US" b="0" dirty="0" smtClean="0"/>
              <a:t>?</a:t>
            </a:r>
          </a:p>
          <a:p>
            <a:pPr marL="914400" lvl="1" indent="-457200">
              <a:buFont typeface="Arial" charset="0"/>
              <a:buChar char="•"/>
            </a:pPr>
            <a:r>
              <a:rPr lang="en-US" b="0" dirty="0" smtClean="0"/>
              <a:t>If </a:t>
            </a:r>
            <a:r>
              <a:rPr lang="en-US" b="0" dirty="0"/>
              <a:t>you call out of turn, you will be </a:t>
            </a:r>
            <a:r>
              <a:rPr lang="en-US" b="0" dirty="0" smtClean="0"/>
              <a:t>ignored</a:t>
            </a:r>
          </a:p>
          <a:p>
            <a:pPr marL="914400" lvl="1" indent="-457200">
              <a:buFont typeface="Arial" charset="0"/>
              <a:buChar char="•"/>
            </a:pPr>
            <a:r>
              <a:rPr lang="en-US" b="0" dirty="0" smtClean="0"/>
              <a:t>If you don’t have and use a sub-receiver to monitor the pileup, you’re at a disadvantage</a:t>
            </a:r>
            <a:endParaRPr lang="en-US" b="0" dirty="0"/>
          </a:p>
        </p:txBody>
      </p:sp>
      <p:sp>
        <p:nvSpPr>
          <p:cNvPr id="4" name="Title 1"/>
          <p:cNvSpPr txBox="1">
            <a:spLocks/>
          </p:cNvSpPr>
          <p:nvPr/>
        </p:nvSpPr>
        <p:spPr bwMode="auto">
          <a:xfrm>
            <a:off x="566098"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Your Questions</a:t>
            </a:r>
            <a:endParaRPr lang="en-US" sz="3600" kern="0" dirty="0"/>
          </a:p>
        </p:txBody>
      </p:sp>
    </p:spTree>
    <p:extLst>
      <p:ext uri="{BB962C8B-B14F-4D97-AF65-F5344CB8AC3E}">
        <p14:creationId xmlns:p14="http://schemas.microsoft.com/office/powerpoint/2010/main" val="76359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99820"/>
            <a:ext cx="8974667" cy="5016758"/>
          </a:xfrm>
          <a:prstGeom prst="rect">
            <a:avLst/>
          </a:prstGeom>
          <a:noFill/>
        </p:spPr>
        <p:txBody>
          <a:bodyPr wrap="square" rtlCol="0">
            <a:spAutoFit/>
          </a:bodyPr>
          <a:lstStyle/>
          <a:p>
            <a:pPr marL="457200" indent="-457200">
              <a:buFont typeface="Arial" charset="0"/>
              <a:buChar char="•"/>
            </a:pPr>
            <a:r>
              <a:rPr lang="en-US" sz="3200" b="0" dirty="0" smtClean="0"/>
              <a:t>What can </a:t>
            </a:r>
            <a:r>
              <a:rPr lang="en-US" sz="3200" b="0" dirty="0" err="1" smtClean="0"/>
              <a:t>DXpeditions</a:t>
            </a:r>
            <a:r>
              <a:rPr lang="en-US" sz="3200" b="0" dirty="0" smtClean="0"/>
              <a:t> </a:t>
            </a:r>
            <a:r>
              <a:rPr lang="en-US" sz="3200" b="0" dirty="0"/>
              <a:t>d</a:t>
            </a:r>
            <a:r>
              <a:rPr lang="en-US" sz="3200" b="0" dirty="0" smtClean="0"/>
              <a:t>o to address </a:t>
            </a:r>
            <a:r>
              <a:rPr lang="en-US" sz="3200" b="0" dirty="0"/>
              <a:t>DQRM</a:t>
            </a:r>
            <a:r>
              <a:rPr lang="en-US" sz="3200" b="0" dirty="0" smtClean="0"/>
              <a:t>?</a:t>
            </a:r>
          </a:p>
          <a:p>
            <a:pPr marL="914400" lvl="1" indent="-457200">
              <a:buFont typeface="Arial" charset="0"/>
              <a:buChar char="•"/>
            </a:pPr>
            <a:r>
              <a:rPr lang="en-US" sz="3200" b="0" dirty="0"/>
              <a:t>Be </a:t>
            </a:r>
            <a:r>
              <a:rPr lang="en-US" sz="3200" b="0" dirty="0" smtClean="0"/>
              <a:t>loud and keep the rate up.</a:t>
            </a:r>
          </a:p>
          <a:p>
            <a:pPr marL="1371600" lvl="2" indent="-457200">
              <a:buFont typeface="Arial" charset="0"/>
              <a:buChar char="•"/>
            </a:pPr>
            <a:r>
              <a:rPr lang="en-US" sz="3200" b="0" dirty="0" smtClean="0"/>
              <a:t>Make everyone think they’ll be the next one in the log.</a:t>
            </a:r>
          </a:p>
          <a:p>
            <a:pPr marL="914400" lvl="1" indent="-457200">
              <a:buFont typeface="Arial" charset="0"/>
              <a:buChar char="•"/>
            </a:pPr>
            <a:r>
              <a:rPr lang="en-US" sz="3200" b="0" dirty="0" smtClean="0"/>
              <a:t>Slow down to speed up:</a:t>
            </a:r>
          </a:p>
          <a:p>
            <a:pPr marL="1371600" lvl="2" indent="-457200">
              <a:buFont typeface="Arial" charset="0"/>
              <a:buChar char="•"/>
            </a:pPr>
            <a:r>
              <a:rPr lang="en-US" sz="3200" b="0" dirty="0" smtClean="0"/>
              <a:t>Recent DXpedition at 40wpm</a:t>
            </a:r>
          </a:p>
          <a:p>
            <a:pPr marL="1371600" lvl="2" indent="-457200">
              <a:buFont typeface="Arial" charset="0"/>
              <a:buChar char="•"/>
            </a:pPr>
            <a:r>
              <a:rPr lang="en-US" sz="3200" b="0" dirty="0" smtClean="0"/>
              <a:t>~60% of QSOs required repeats.</a:t>
            </a:r>
          </a:p>
          <a:p>
            <a:pPr marL="1371600" lvl="2" indent="-457200">
              <a:buFont typeface="Arial" charset="0"/>
              <a:buChar char="•"/>
            </a:pPr>
            <a:r>
              <a:rPr lang="en-US" sz="3200" b="0" dirty="0" smtClean="0"/>
              <a:t>Effective speed = ~15wpm</a:t>
            </a:r>
            <a:endParaRPr lang="en-US" sz="3200" b="0" dirty="0"/>
          </a:p>
          <a:p>
            <a:pPr marL="914400" lvl="1" indent="-457200">
              <a:buFont typeface="Arial" charset="0"/>
              <a:buChar char="•"/>
            </a:pPr>
            <a:r>
              <a:rPr lang="en-US" sz="3200" b="0" dirty="0"/>
              <a:t>Be ABSOLUTELY </a:t>
            </a:r>
            <a:r>
              <a:rPr lang="en-US" sz="3200" b="0" dirty="0" smtClean="0"/>
              <a:t>consistent.</a:t>
            </a:r>
          </a:p>
          <a:p>
            <a:pPr marL="914400" lvl="1" indent="-457200">
              <a:buFont typeface="Arial" charset="0"/>
              <a:buChar char="•"/>
            </a:pPr>
            <a:r>
              <a:rPr lang="en-US" sz="3200" b="0" dirty="0" smtClean="0"/>
              <a:t>Never </a:t>
            </a:r>
            <a:r>
              <a:rPr lang="en-US" sz="3200" b="0" dirty="0"/>
              <a:t>work out of turn </a:t>
            </a:r>
            <a:r>
              <a:rPr lang="en-US" sz="3200" b="0" dirty="0" smtClean="0"/>
              <a:t>callers</a:t>
            </a:r>
            <a:endParaRPr lang="en-US" sz="3200" b="0" dirty="0"/>
          </a:p>
        </p:txBody>
      </p:sp>
      <p:sp>
        <p:nvSpPr>
          <p:cNvPr id="4" name="Title 1"/>
          <p:cNvSpPr txBox="1">
            <a:spLocks/>
          </p:cNvSpPr>
          <p:nvPr/>
        </p:nvSpPr>
        <p:spPr bwMode="auto">
          <a:xfrm>
            <a:off x="566098"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Your Questions</a:t>
            </a:r>
            <a:endParaRPr lang="en-US" sz="3600" kern="0" dirty="0"/>
          </a:p>
        </p:txBody>
      </p:sp>
    </p:spTree>
    <p:extLst>
      <p:ext uri="{BB962C8B-B14F-4D97-AF65-F5344CB8AC3E}">
        <p14:creationId xmlns:p14="http://schemas.microsoft.com/office/powerpoint/2010/main" val="851147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99820"/>
            <a:ext cx="8974667" cy="4524315"/>
          </a:xfrm>
          <a:prstGeom prst="rect">
            <a:avLst/>
          </a:prstGeom>
          <a:noFill/>
        </p:spPr>
        <p:txBody>
          <a:bodyPr wrap="square" rtlCol="0">
            <a:spAutoFit/>
          </a:bodyPr>
          <a:lstStyle/>
          <a:p>
            <a:pPr marL="457200" indent="-457200">
              <a:buFont typeface="Arial" charset="0"/>
              <a:buChar char="•"/>
            </a:pPr>
            <a:r>
              <a:rPr lang="en-US" sz="3200" b="0" dirty="0" smtClean="0"/>
              <a:t>What can </a:t>
            </a:r>
            <a:r>
              <a:rPr lang="en-US" sz="3200" b="0" dirty="0" err="1" smtClean="0"/>
              <a:t>DXpeditions</a:t>
            </a:r>
            <a:r>
              <a:rPr lang="en-US" sz="3200" b="0" dirty="0" smtClean="0"/>
              <a:t> </a:t>
            </a:r>
            <a:r>
              <a:rPr lang="en-US" sz="3200" b="0" dirty="0"/>
              <a:t>d</a:t>
            </a:r>
            <a:r>
              <a:rPr lang="en-US" sz="3200" b="0" dirty="0" smtClean="0"/>
              <a:t>o to address </a:t>
            </a:r>
            <a:r>
              <a:rPr lang="en-US" sz="3200" b="0" dirty="0"/>
              <a:t>DQRM</a:t>
            </a:r>
            <a:r>
              <a:rPr lang="en-US" sz="3200" b="0" dirty="0" smtClean="0"/>
              <a:t>?</a:t>
            </a:r>
          </a:p>
          <a:p>
            <a:pPr marL="914400" lvl="1" indent="-457200">
              <a:buFont typeface="Arial" charset="0"/>
              <a:buChar char="•"/>
            </a:pPr>
            <a:r>
              <a:rPr lang="en-US" sz="3200" b="0" dirty="0" smtClean="0"/>
              <a:t>Recognize </a:t>
            </a:r>
            <a:r>
              <a:rPr lang="en-US" sz="3200" b="0" dirty="0"/>
              <a:t>cultural and regional </a:t>
            </a:r>
            <a:r>
              <a:rPr lang="en-US" sz="3200" b="0" dirty="0" smtClean="0"/>
              <a:t>differences</a:t>
            </a:r>
          </a:p>
          <a:p>
            <a:pPr marL="914400" lvl="1" indent="-457200">
              <a:buFont typeface="Arial" charset="0"/>
              <a:buChar char="•"/>
            </a:pPr>
            <a:r>
              <a:rPr lang="en-US" sz="3200" b="0" dirty="0" smtClean="0"/>
              <a:t>Work by regions, but don’t neglect folks</a:t>
            </a:r>
            <a:endParaRPr lang="en-US" sz="3200" b="0" dirty="0"/>
          </a:p>
          <a:p>
            <a:pPr marL="914400" lvl="1" indent="-457200">
              <a:buFont typeface="Arial" charset="0"/>
              <a:buChar char="•"/>
            </a:pPr>
            <a:r>
              <a:rPr lang="en-US" sz="3200" b="0" dirty="0"/>
              <a:t>Work </a:t>
            </a:r>
            <a:r>
              <a:rPr lang="en-US" sz="3200" b="0" dirty="0" smtClean="0"/>
              <a:t>and log dupes</a:t>
            </a:r>
            <a:endParaRPr lang="en-US" sz="3200" b="0" dirty="0"/>
          </a:p>
          <a:p>
            <a:pPr marL="914400" lvl="1" indent="-457200">
              <a:buFont typeface="Arial" charset="0"/>
              <a:buChar char="•"/>
            </a:pPr>
            <a:r>
              <a:rPr lang="en-US" sz="3200" b="0" dirty="0"/>
              <a:t>Sign very </a:t>
            </a:r>
            <a:r>
              <a:rPr lang="en-US" sz="3200" b="0" dirty="0" smtClean="0"/>
              <a:t>frequently. At least every 3</a:t>
            </a:r>
            <a:r>
              <a:rPr lang="en-US" sz="3200" b="0" baseline="30000" dirty="0" smtClean="0"/>
              <a:t>rd</a:t>
            </a:r>
            <a:r>
              <a:rPr lang="en-US" sz="3200" b="0" dirty="0" smtClean="0"/>
              <a:t> QSO.</a:t>
            </a:r>
            <a:endParaRPr lang="en-US" sz="3200" b="0" dirty="0"/>
          </a:p>
          <a:p>
            <a:pPr marL="914400" lvl="1" indent="-457200">
              <a:buFont typeface="Arial" charset="0"/>
              <a:buChar char="•"/>
            </a:pPr>
            <a:r>
              <a:rPr lang="en-US" sz="3200" b="0" dirty="0"/>
              <a:t>Use the bandwidth necessary – but no </a:t>
            </a:r>
            <a:r>
              <a:rPr lang="en-US" sz="3200" b="0" dirty="0" smtClean="0"/>
              <a:t>more.</a:t>
            </a:r>
          </a:p>
          <a:p>
            <a:pPr marL="914400" lvl="1" indent="-457200">
              <a:buFont typeface="Arial" charset="0"/>
              <a:buChar char="•"/>
            </a:pPr>
            <a:r>
              <a:rPr lang="en-US" sz="3200" b="0" dirty="0" smtClean="0"/>
              <a:t>By </a:t>
            </a:r>
            <a:r>
              <a:rPr lang="en-US" sz="3200" b="0" dirty="0"/>
              <a:t>the numbers vs wider split</a:t>
            </a:r>
            <a:r>
              <a:rPr lang="en-US" sz="3200" b="0" dirty="0" smtClean="0"/>
              <a:t>?</a:t>
            </a:r>
            <a:endParaRPr lang="en-US" sz="3200" b="0" dirty="0"/>
          </a:p>
        </p:txBody>
      </p:sp>
      <p:sp>
        <p:nvSpPr>
          <p:cNvPr id="4" name="Title 1"/>
          <p:cNvSpPr txBox="1">
            <a:spLocks/>
          </p:cNvSpPr>
          <p:nvPr/>
        </p:nvSpPr>
        <p:spPr bwMode="auto">
          <a:xfrm>
            <a:off x="566098" y="157516"/>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Your Questions</a:t>
            </a:r>
            <a:endParaRPr lang="en-US" sz="3600" kern="0" dirty="0"/>
          </a:p>
        </p:txBody>
      </p:sp>
    </p:spTree>
    <p:extLst>
      <p:ext uri="{BB962C8B-B14F-4D97-AF65-F5344CB8AC3E}">
        <p14:creationId xmlns:p14="http://schemas.microsoft.com/office/powerpoint/2010/main" val="797623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4809" y="3318404"/>
            <a:ext cx="7842469"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4400" kern="0" smtClean="0"/>
              <a:t>Questions???</a:t>
            </a:r>
            <a:endParaRPr lang="en-US" sz="4400" kern="0" dirty="0"/>
          </a:p>
        </p:txBody>
      </p:sp>
    </p:spTree>
    <p:extLst>
      <p:ext uri="{BB962C8B-B14F-4D97-AF65-F5344CB8AC3E}">
        <p14:creationId xmlns:p14="http://schemas.microsoft.com/office/powerpoint/2010/main" val="1084024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767525" y="1780850"/>
            <a:ext cx="5431150" cy="4134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333" y="1693333"/>
            <a:ext cx="8974667" cy="3754874"/>
          </a:xfrm>
          <a:prstGeom prst="rect">
            <a:avLst/>
          </a:prstGeom>
          <a:noFill/>
        </p:spPr>
        <p:txBody>
          <a:bodyPr wrap="square" rtlCol="0">
            <a:spAutoFit/>
          </a:bodyPr>
          <a:lstStyle/>
          <a:p>
            <a:pPr marL="457200" indent="-457200">
              <a:buFont typeface="Arial" charset="0"/>
              <a:buChar char="•"/>
            </a:pPr>
            <a:r>
              <a:rPr lang="en-US" dirty="0" smtClean="0"/>
              <a:t>Licensed in 2011</a:t>
            </a:r>
          </a:p>
          <a:p>
            <a:pPr marL="457200" indent="-457200">
              <a:buFont typeface="Arial" charset="0"/>
              <a:buChar char="•"/>
            </a:pPr>
            <a:r>
              <a:rPr lang="en-US" dirty="0" smtClean="0"/>
              <a:t>270+ </a:t>
            </a:r>
            <a:r>
              <a:rPr lang="en-US" dirty="0" smtClean="0"/>
              <a:t>entities worked</a:t>
            </a:r>
          </a:p>
          <a:p>
            <a:pPr marL="457200" indent="-457200">
              <a:buFont typeface="Arial" charset="0"/>
              <a:buChar char="•"/>
            </a:pPr>
            <a:r>
              <a:rPr lang="en-US" dirty="0" smtClean="0"/>
              <a:t>Caught the DXing bug after logging </a:t>
            </a:r>
            <a:r>
              <a:rPr lang="en-US" dirty="0" smtClean="0"/>
              <a:t>T32C</a:t>
            </a:r>
            <a:endParaRPr lang="en-US" dirty="0" smtClean="0"/>
          </a:p>
          <a:p>
            <a:pPr marL="457200" indent="-457200">
              <a:buFont typeface="Arial" charset="0"/>
              <a:buChar char="•"/>
            </a:pPr>
            <a:r>
              <a:rPr lang="en-US" dirty="0" smtClean="0"/>
              <a:t>I wanted to go on a DXpedition, but who invites a newbie???</a:t>
            </a:r>
            <a:br>
              <a:rPr lang="en-US" dirty="0" smtClean="0"/>
            </a:br>
            <a:r>
              <a:rPr lang="is-IS" dirty="0" smtClean="0"/>
              <a:t>… so I planned my own...</a:t>
            </a:r>
            <a:endParaRPr lang="en-US" dirty="0"/>
          </a:p>
        </p:txBody>
      </p:sp>
      <p:sp>
        <p:nvSpPr>
          <p:cNvPr id="5" name="Title 1"/>
          <p:cNvSpPr txBox="1">
            <a:spLocks/>
          </p:cNvSpPr>
          <p:nvPr/>
        </p:nvSpPr>
        <p:spPr bwMode="auto">
          <a:xfrm>
            <a:off x="1301531" y="157516"/>
            <a:ext cx="6824662"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N7SMI – About Me</a:t>
            </a:r>
            <a:endParaRPr lang="en-US" sz="3600" kern="0" dirty="0"/>
          </a:p>
        </p:txBody>
      </p:sp>
    </p:spTree>
    <p:extLst>
      <p:ext uri="{BB962C8B-B14F-4D97-AF65-F5344CB8AC3E}">
        <p14:creationId xmlns:p14="http://schemas.microsoft.com/office/powerpoint/2010/main" val="111724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2" y="1473012"/>
            <a:ext cx="8169930" cy="5199046"/>
          </a:xfrm>
          <a:prstGeom prst="rect">
            <a:avLst/>
          </a:prstGeom>
        </p:spPr>
      </p:pic>
    </p:spTree>
    <p:extLst>
      <p:ext uri="{BB962C8B-B14F-4D97-AF65-F5344CB8AC3E}">
        <p14:creationId xmlns:p14="http://schemas.microsoft.com/office/powerpoint/2010/main" val="412346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4278094"/>
          </a:xfrm>
          <a:prstGeom prst="rect">
            <a:avLst/>
          </a:prstGeom>
          <a:noFill/>
        </p:spPr>
        <p:txBody>
          <a:bodyPr wrap="square" rtlCol="0">
            <a:spAutoFit/>
          </a:bodyPr>
          <a:lstStyle/>
          <a:p>
            <a:pPr marL="457200" indent="-457200">
              <a:buFont typeface="Arial" charset="0"/>
              <a:buChar char="•"/>
            </a:pPr>
            <a:r>
              <a:rPr lang="en-US" b="0" dirty="0" smtClean="0"/>
              <a:t>October 18-26, 2014</a:t>
            </a:r>
          </a:p>
          <a:p>
            <a:pPr marL="457200" indent="-457200">
              <a:buFont typeface="Arial" charset="0"/>
              <a:buChar char="•"/>
            </a:pPr>
            <a:r>
              <a:rPr lang="en-US" b="0" dirty="0" err="1" smtClean="0"/>
              <a:t>Nuku</a:t>
            </a:r>
            <a:r>
              <a:rPr lang="en-US" b="0" dirty="0" smtClean="0"/>
              <a:t> </a:t>
            </a:r>
            <a:r>
              <a:rPr lang="en-US" b="0" dirty="0" err="1" smtClean="0"/>
              <a:t>Hiva</a:t>
            </a:r>
            <a:r>
              <a:rPr lang="en-US" b="0" dirty="0" smtClean="0"/>
              <a:t>, Marquesas</a:t>
            </a:r>
          </a:p>
          <a:p>
            <a:pPr marL="457200" indent="-457200">
              <a:buFont typeface="Arial" charset="0"/>
              <a:buChar char="•"/>
            </a:pPr>
            <a:r>
              <a:rPr lang="en-US" b="0" dirty="0" smtClean="0"/>
              <a:t>#69 Club Log Most Wanted</a:t>
            </a:r>
          </a:p>
          <a:p>
            <a:pPr marL="457200" indent="-457200">
              <a:buFont typeface="Arial" charset="0"/>
              <a:buChar char="•"/>
            </a:pPr>
            <a:r>
              <a:rPr lang="en-US" b="0" dirty="0" smtClean="0"/>
              <a:t>Four team members</a:t>
            </a:r>
          </a:p>
          <a:p>
            <a:pPr marL="914400" lvl="1" indent="-457200">
              <a:buFont typeface="Arial" charset="0"/>
              <a:buChar char="•"/>
            </a:pPr>
            <a:r>
              <a:rPr lang="en-US" b="0" dirty="0"/>
              <a:t>Grant </a:t>
            </a:r>
            <a:r>
              <a:rPr lang="en-US" b="0" dirty="0" err="1"/>
              <a:t>Saviers</a:t>
            </a:r>
            <a:r>
              <a:rPr lang="en-US" b="0" dirty="0"/>
              <a:t> - </a:t>
            </a:r>
            <a:r>
              <a:rPr lang="en-US" b="0" dirty="0" smtClean="0"/>
              <a:t>KZ1W</a:t>
            </a:r>
          </a:p>
          <a:p>
            <a:pPr marL="914400" lvl="1" indent="-457200">
              <a:buFont typeface="Arial" charset="0"/>
              <a:buChar char="•"/>
            </a:pPr>
            <a:r>
              <a:rPr lang="en-US" b="0" dirty="0"/>
              <a:t>Keith </a:t>
            </a:r>
            <a:r>
              <a:rPr lang="en-US" b="0" dirty="0" err="1"/>
              <a:t>Witney</a:t>
            </a:r>
            <a:r>
              <a:rPr lang="en-US" b="0" dirty="0"/>
              <a:t> - </a:t>
            </a:r>
            <a:r>
              <a:rPr lang="en-US" b="0" dirty="0" smtClean="0"/>
              <a:t>VE7KW</a:t>
            </a:r>
          </a:p>
          <a:p>
            <a:pPr marL="914400" lvl="1" indent="-457200">
              <a:buFont typeface="Arial" charset="0"/>
              <a:buChar char="•"/>
            </a:pPr>
            <a:r>
              <a:rPr lang="en-US" b="0" dirty="0"/>
              <a:t>Donald </a:t>
            </a:r>
            <a:r>
              <a:rPr lang="en-US" b="0" dirty="0" err="1"/>
              <a:t>Studney</a:t>
            </a:r>
            <a:r>
              <a:rPr lang="en-US" b="0" dirty="0"/>
              <a:t> - </a:t>
            </a:r>
            <a:r>
              <a:rPr lang="en-US" b="0" dirty="0" smtClean="0"/>
              <a:t>VE7DS</a:t>
            </a:r>
          </a:p>
          <a:p>
            <a:pPr marL="457200" indent="-457200">
              <a:buFont typeface="Arial" charset="0"/>
              <a:buChar char="•"/>
            </a:pPr>
            <a:r>
              <a:rPr lang="is-IS" b="0" dirty="0"/>
              <a:t>27,237 QSOs</a:t>
            </a:r>
            <a:endParaRPr lang="en-US" b="0" dirty="0"/>
          </a:p>
        </p:txBody>
      </p:sp>
      <p:sp>
        <p:nvSpPr>
          <p:cNvPr id="4" name="Title 1"/>
          <p:cNvSpPr txBox="1">
            <a:spLocks/>
          </p:cNvSpPr>
          <p:nvPr/>
        </p:nvSpPr>
        <p:spPr bwMode="auto">
          <a:xfrm>
            <a:off x="1301531" y="157516"/>
            <a:ext cx="6824662"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TX7G – Marquesas Islands</a:t>
            </a:r>
            <a:endParaRPr lang="en-US" sz="3600" kern="0" dirty="0"/>
          </a:p>
        </p:txBody>
      </p:sp>
    </p:spTree>
    <p:extLst>
      <p:ext uri="{BB962C8B-B14F-4D97-AF65-F5344CB8AC3E}">
        <p14:creationId xmlns:p14="http://schemas.microsoft.com/office/powerpoint/2010/main" val="10046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472" y="1487311"/>
            <a:ext cx="8597900" cy="5080000"/>
          </a:xfrm>
          <a:prstGeom prst="rect">
            <a:avLst/>
          </a:prstGeom>
        </p:spPr>
      </p:pic>
    </p:spTree>
    <p:extLst>
      <p:ext uri="{BB962C8B-B14F-4D97-AF65-F5344CB8AC3E}">
        <p14:creationId xmlns:p14="http://schemas.microsoft.com/office/powerpoint/2010/main" val="1674986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11" y="1570183"/>
            <a:ext cx="7936089" cy="5050238"/>
          </a:xfrm>
          <a:prstGeom prst="rect">
            <a:avLst/>
          </a:prstGeom>
        </p:spPr>
      </p:pic>
    </p:spTree>
    <p:extLst>
      <p:ext uri="{BB962C8B-B14F-4D97-AF65-F5344CB8AC3E}">
        <p14:creationId xmlns:p14="http://schemas.microsoft.com/office/powerpoint/2010/main" val="128094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799"/>
            <a:ext cx="8974667" cy="3754874"/>
          </a:xfrm>
          <a:prstGeom prst="rect">
            <a:avLst/>
          </a:prstGeom>
          <a:noFill/>
        </p:spPr>
        <p:txBody>
          <a:bodyPr wrap="square" rtlCol="0">
            <a:spAutoFit/>
          </a:bodyPr>
          <a:lstStyle/>
          <a:p>
            <a:pPr marL="457200" indent="-457200">
              <a:buFont typeface="Arial" charset="0"/>
              <a:buChar char="•"/>
            </a:pPr>
            <a:r>
              <a:rPr lang="is-IS" b="0" dirty="0"/>
              <a:t>November 14-23, </a:t>
            </a:r>
            <a:r>
              <a:rPr lang="is-IS" b="0" dirty="0" smtClean="0"/>
              <a:t>2015</a:t>
            </a:r>
          </a:p>
          <a:p>
            <a:pPr marL="457200" indent="-457200">
              <a:buFont typeface="Arial" charset="0"/>
              <a:buChar char="•"/>
            </a:pPr>
            <a:r>
              <a:rPr lang="en-US" b="0" dirty="0" smtClean="0"/>
              <a:t>#32 Club Log Most Wanted</a:t>
            </a:r>
          </a:p>
          <a:p>
            <a:pPr marL="457200" indent="-457200">
              <a:buFont typeface="Arial" charset="0"/>
              <a:buChar char="•"/>
            </a:pPr>
            <a:r>
              <a:rPr lang="en-US" b="0" dirty="0" smtClean="0"/>
              <a:t>N7SMI and N7QT – Co-team Leaders</a:t>
            </a:r>
          </a:p>
          <a:p>
            <a:pPr marL="914400" lvl="1" indent="-457200">
              <a:buFont typeface="Arial" charset="0"/>
              <a:buChar char="•"/>
            </a:pPr>
            <a:r>
              <a:rPr lang="en-US" b="0" dirty="0" smtClean="0"/>
              <a:t>VE7NY, K7EDX, SM5AQD, SM3SGP, VE7SZ, and W8HC</a:t>
            </a:r>
          </a:p>
          <a:p>
            <a:pPr marL="457200" indent="-457200">
              <a:buFont typeface="Arial" charset="0"/>
              <a:buChar char="•"/>
            </a:pPr>
            <a:r>
              <a:rPr lang="is-IS" b="0" dirty="0" smtClean="0"/>
              <a:t>61,738 QSOs</a:t>
            </a:r>
          </a:p>
          <a:p>
            <a:pPr marL="457200" indent="-457200">
              <a:buFont typeface="Arial" charset="0"/>
              <a:buChar char="•"/>
            </a:pPr>
            <a:r>
              <a:rPr lang="is-IS" b="0" dirty="0" smtClean="0"/>
              <a:t>&lt;$1/QSO</a:t>
            </a:r>
            <a:endParaRPr lang="en-US" b="0" dirty="0"/>
          </a:p>
        </p:txBody>
      </p:sp>
      <p:sp>
        <p:nvSpPr>
          <p:cNvPr id="4" name="Title 1"/>
          <p:cNvSpPr txBox="1">
            <a:spLocks/>
          </p:cNvSpPr>
          <p:nvPr/>
        </p:nvSpPr>
        <p:spPr bwMode="auto">
          <a:xfrm>
            <a:off x="1301531" y="157516"/>
            <a:ext cx="6824662"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VK9WA – Willis Island</a:t>
            </a:r>
            <a:endParaRPr lang="en-US" sz="3600" kern="0" dirty="0"/>
          </a:p>
        </p:txBody>
      </p:sp>
    </p:spTree>
    <p:extLst>
      <p:ext uri="{BB962C8B-B14F-4D97-AF65-F5344CB8AC3E}">
        <p14:creationId xmlns:p14="http://schemas.microsoft.com/office/powerpoint/2010/main" val="80266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01531" y="157516"/>
            <a:ext cx="6824662" cy="750887"/>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a:lstStyle>
          <a:p>
            <a:pPr algn="ctr"/>
            <a:r>
              <a:rPr lang="en-US" sz="3600" kern="0" dirty="0" smtClean="0"/>
              <a:t>T2M – Tuvalu</a:t>
            </a:r>
            <a:endParaRPr lang="en-US" sz="3600" kern="0" dirty="0"/>
          </a:p>
        </p:txBody>
      </p:sp>
      <p:sp>
        <p:nvSpPr>
          <p:cNvPr id="6" name="TextBox 5"/>
          <p:cNvSpPr txBox="1"/>
          <p:nvPr/>
        </p:nvSpPr>
        <p:spPr>
          <a:xfrm>
            <a:off x="226528" y="4504266"/>
            <a:ext cx="8974667" cy="2062103"/>
          </a:xfrm>
          <a:prstGeom prst="rect">
            <a:avLst/>
          </a:prstGeom>
          <a:noFill/>
        </p:spPr>
        <p:txBody>
          <a:bodyPr wrap="square" rtlCol="0">
            <a:spAutoFit/>
          </a:bodyPr>
          <a:lstStyle/>
          <a:p>
            <a:pPr marL="457200" indent="-457200">
              <a:buFont typeface="Arial" charset="0"/>
              <a:buChar char="•"/>
            </a:pPr>
            <a:r>
              <a:rPr lang="is-IS" sz="3200" b="0" dirty="0" smtClean="0"/>
              <a:t>September 27 – October 4, 2016</a:t>
            </a:r>
            <a:endParaRPr lang="is-IS" sz="3200" b="0" dirty="0" smtClean="0"/>
          </a:p>
          <a:p>
            <a:pPr marL="457200" indent="-457200">
              <a:buFont typeface="Arial" charset="0"/>
              <a:buChar char="•"/>
            </a:pPr>
            <a:r>
              <a:rPr lang="en-US" sz="3200" b="0" dirty="0" smtClean="0"/>
              <a:t>N7SMI </a:t>
            </a:r>
            <a:r>
              <a:rPr lang="en-US" sz="3200" b="0" dirty="0" smtClean="0"/>
              <a:t>and </a:t>
            </a:r>
            <a:r>
              <a:rPr lang="en-US" sz="3200" b="0" dirty="0" smtClean="0"/>
              <a:t>KK7L (John)</a:t>
            </a:r>
          </a:p>
          <a:p>
            <a:pPr marL="457200" indent="-457200">
              <a:buFont typeface="Arial" charset="0"/>
              <a:buChar char="•"/>
            </a:pPr>
            <a:r>
              <a:rPr lang="en-US" sz="3200" b="0" dirty="0" smtClean="0"/>
              <a:t>Focus on training and supplying equipment to create an active Tuvalu Amateur Radio Club</a:t>
            </a:r>
          </a:p>
        </p:txBody>
      </p:sp>
      <p:pic>
        <p:nvPicPr>
          <p:cNvPr id="3" name="Picture 2"/>
          <p:cNvPicPr>
            <a:picLocks noChangeAspect="1"/>
          </p:cNvPicPr>
          <p:nvPr/>
        </p:nvPicPr>
        <p:blipFill>
          <a:blip r:embed="rId3"/>
          <a:stretch>
            <a:fillRect/>
          </a:stretch>
        </p:blipFill>
        <p:spPr>
          <a:xfrm>
            <a:off x="-940983" y="1444978"/>
            <a:ext cx="10084983" cy="2885644"/>
          </a:xfrm>
          <a:prstGeom prst="rect">
            <a:avLst/>
          </a:prstGeom>
        </p:spPr>
      </p:pic>
    </p:spTree>
    <p:extLst>
      <p:ext uri="{BB962C8B-B14F-4D97-AF65-F5344CB8AC3E}">
        <p14:creationId xmlns:p14="http://schemas.microsoft.com/office/powerpoint/2010/main" val="76390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XU Template">
  <a:themeElements>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fontScheme name="Cisco2003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sco2003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co2003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isco2003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co2003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co2003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co2003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isco2003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sco2003Template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Cisco2003Template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Cisco2003_template_Q104_4</Template>
  <TotalTime>26797</TotalTime>
  <Words>1105</Words>
  <Application>Microsoft Macintosh PowerPoint</Application>
  <PresentationFormat>On-screen Show (4:3)</PresentationFormat>
  <Paragraphs>150</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Neurochrome</vt:lpstr>
      <vt:lpstr>Times New Roman</vt:lpstr>
      <vt:lpstr>Arial</vt:lpstr>
      <vt:lpstr>DXU Template</vt:lpstr>
      <vt:lpstr>PowerPoint Presentation</vt:lpstr>
      <vt:lpstr>Jared Smith - N7SMI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Jared Smith - N7SMI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Sauerhaft</dc:creator>
  <cp:lastModifiedBy>Jared Smith</cp:lastModifiedBy>
  <cp:revision>884</cp:revision>
  <cp:lastPrinted>2012-03-23T22:12:51Z</cp:lastPrinted>
  <dcterms:created xsi:type="dcterms:W3CDTF">2016-02-24T22:02:50Z</dcterms:created>
  <dcterms:modified xsi:type="dcterms:W3CDTF">2016-04-10T23:35:39Z</dcterms:modified>
</cp:coreProperties>
</file>